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4"/>
  </p:sldMasterIdLst>
  <p:notesMasterIdLst>
    <p:notesMasterId r:id="rId19"/>
  </p:notesMasterIdLst>
  <p:handoutMasterIdLst>
    <p:handoutMasterId r:id="rId20"/>
  </p:handoutMasterIdLst>
  <p:sldIdLst>
    <p:sldId id="292" r:id="rId5"/>
    <p:sldId id="334" r:id="rId6"/>
    <p:sldId id="316" r:id="rId7"/>
    <p:sldId id="297" r:id="rId8"/>
    <p:sldId id="317" r:id="rId9"/>
    <p:sldId id="318" r:id="rId10"/>
    <p:sldId id="302" r:id="rId11"/>
    <p:sldId id="319" r:id="rId12"/>
    <p:sldId id="323" r:id="rId13"/>
    <p:sldId id="306" r:id="rId14"/>
    <p:sldId id="332" r:id="rId15"/>
    <p:sldId id="308" r:id="rId16"/>
    <p:sldId id="333" r:id="rId17"/>
    <p:sldId id="293" r:id="rId18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4A7E"/>
    <a:srgbClr val="F08133"/>
    <a:srgbClr val="7EB74D"/>
    <a:srgbClr val="D62528"/>
    <a:srgbClr val="F5F8FC"/>
    <a:srgbClr val="5A7291"/>
    <a:srgbClr val="3C4B5B"/>
    <a:srgbClr val="607289"/>
    <a:srgbClr val="FEECEC"/>
    <a:srgbClr val="E5F8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04" autoAdjust="0"/>
    <p:restoredTop sz="78489" autoAdjust="0"/>
  </p:normalViewPr>
  <p:slideViewPr>
    <p:cSldViewPr snapToGrid="0">
      <p:cViewPr varScale="1">
        <p:scale>
          <a:sx n="86" d="100"/>
          <a:sy n="86" d="100"/>
        </p:scale>
        <p:origin x="10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395A59-1045-4050-8B63-30E38C4454E6}" type="doc">
      <dgm:prSet loTypeId="urn:microsoft.com/office/officeart/2005/8/layout/cycle7" loCatId="cycle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7C48DA59-A3A9-4A18-8184-957811B95155}">
      <dgm:prSet phldrT="[Text]" phldr="0"/>
      <dgm:spPr/>
      <dgm:t>
        <a:bodyPr/>
        <a:lstStyle/>
        <a:p>
          <a:r>
            <a:rPr lang="en-US" dirty="0" err="1"/>
            <a:t>Obesità</a:t>
          </a:r>
          <a:endParaRPr lang="en-US" dirty="0"/>
        </a:p>
      </dgm:t>
    </dgm:pt>
    <dgm:pt modelId="{31223063-9D92-4AB3-A4C7-A00B911AC50E}" type="parTrans" cxnId="{246627F5-D58F-45C6-BB21-8ED990216F28}">
      <dgm:prSet/>
      <dgm:spPr/>
      <dgm:t>
        <a:bodyPr/>
        <a:lstStyle/>
        <a:p>
          <a:endParaRPr lang="en-US"/>
        </a:p>
      </dgm:t>
    </dgm:pt>
    <dgm:pt modelId="{8BE1733B-8AF9-43C0-89E4-70BDAE78C52B}" type="sibTrans" cxnId="{246627F5-D58F-45C6-BB21-8ED990216F28}">
      <dgm:prSet/>
      <dgm:spPr/>
      <dgm:t>
        <a:bodyPr/>
        <a:lstStyle/>
        <a:p>
          <a:endParaRPr lang="en-US"/>
        </a:p>
      </dgm:t>
    </dgm:pt>
    <dgm:pt modelId="{2224EEF1-206A-459E-B6C9-8F2329F9F846}">
      <dgm:prSet phldrT="[Text]" phldr="0"/>
      <dgm:spPr/>
      <dgm:t>
        <a:bodyPr/>
        <a:lstStyle/>
        <a:p>
          <a:r>
            <a:rPr lang="en-US" dirty="0"/>
            <a:t>ERNIA IATALE</a:t>
          </a:r>
        </a:p>
      </dgm:t>
    </dgm:pt>
    <dgm:pt modelId="{2C21B833-D9DD-43E5-8C37-80A15C24C0D4}" type="parTrans" cxnId="{817FEA7C-FD8D-4403-845C-8507F7D85667}">
      <dgm:prSet/>
      <dgm:spPr/>
      <dgm:t>
        <a:bodyPr/>
        <a:lstStyle/>
        <a:p>
          <a:endParaRPr lang="en-US"/>
        </a:p>
      </dgm:t>
    </dgm:pt>
    <dgm:pt modelId="{01FA5F0A-4AF6-4B85-924A-FDC3503D2A42}" type="sibTrans" cxnId="{817FEA7C-FD8D-4403-845C-8507F7D85667}">
      <dgm:prSet/>
      <dgm:spPr/>
      <dgm:t>
        <a:bodyPr/>
        <a:lstStyle/>
        <a:p>
          <a:endParaRPr lang="en-US"/>
        </a:p>
      </dgm:t>
    </dgm:pt>
    <dgm:pt modelId="{4A76D115-A892-4700-B8F4-5690184399FE}">
      <dgm:prSet phldrT="[Text]" phldr="0"/>
      <dgm:spPr/>
      <dgm:t>
        <a:bodyPr/>
        <a:lstStyle/>
        <a:p>
          <a:r>
            <a:rPr lang="en-US" dirty="0"/>
            <a:t>GERD</a:t>
          </a:r>
        </a:p>
      </dgm:t>
    </dgm:pt>
    <dgm:pt modelId="{C89F0E03-5693-49C8-8FAF-3C39B26119CA}" type="parTrans" cxnId="{2EA7410A-F047-49BD-9AC1-FE71978ADE1F}">
      <dgm:prSet/>
      <dgm:spPr/>
      <dgm:t>
        <a:bodyPr/>
        <a:lstStyle/>
        <a:p>
          <a:endParaRPr lang="en-US"/>
        </a:p>
      </dgm:t>
    </dgm:pt>
    <dgm:pt modelId="{8BA72EE7-1718-4BA8-BC0F-7A5F23D971DD}" type="sibTrans" cxnId="{2EA7410A-F047-49BD-9AC1-FE71978ADE1F}">
      <dgm:prSet/>
      <dgm:spPr/>
      <dgm:t>
        <a:bodyPr/>
        <a:lstStyle/>
        <a:p>
          <a:endParaRPr lang="en-US"/>
        </a:p>
      </dgm:t>
    </dgm:pt>
    <dgm:pt modelId="{75D52819-E128-4B8B-85AE-271F082A3CB2}" type="pres">
      <dgm:prSet presAssocID="{44395A59-1045-4050-8B63-30E38C4454E6}" presName="Name0" presStyleCnt="0">
        <dgm:presLayoutVars>
          <dgm:dir/>
          <dgm:resizeHandles val="exact"/>
        </dgm:presLayoutVars>
      </dgm:prSet>
      <dgm:spPr/>
    </dgm:pt>
    <dgm:pt modelId="{4FA09343-5CDB-41D8-98AF-292972A70F1D}" type="pres">
      <dgm:prSet presAssocID="{7C48DA59-A3A9-4A18-8184-957811B95155}" presName="node" presStyleLbl="node1" presStyleIdx="0" presStyleCnt="3">
        <dgm:presLayoutVars>
          <dgm:bulletEnabled val="1"/>
        </dgm:presLayoutVars>
      </dgm:prSet>
      <dgm:spPr/>
    </dgm:pt>
    <dgm:pt modelId="{9892D3B4-9A4F-4DCA-B391-4BA3EBCC7F09}" type="pres">
      <dgm:prSet presAssocID="{8BE1733B-8AF9-43C0-89E4-70BDAE78C52B}" presName="sibTrans" presStyleLbl="sibTrans2D1" presStyleIdx="0" presStyleCnt="3"/>
      <dgm:spPr/>
    </dgm:pt>
    <dgm:pt modelId="{95594781-1679-423B-9B48-E815AE005239}" type="pres">
      <dgm:prSet presAssocID="{8BE1733B-8AF9-43C0-89E4-70BDAE78C52B}" presName="connectorText" presStyleLbl="sibTrans2D1" presStyleIdx="0" presStyleCnt="3"/>
      <dgm:spPr/>
    </dgm:pt>
    <dgm:pt modelId="{37404326-C3EF-4257-AE15-9CCBF9A28CC3}" type="pres">
      <dgm:prSet presAssocID="{2224EEF1-206A-459E-B6C9-8F2329F9F846}" presName="node" presStyleLbl="node1" presStyleIdx="1" presStyleCnt="3">
        <dgm:presLayoutVars>
          <dgm:bulletEnabled val="1"/>
        </dgm:presLayoutVars>
      </dgm:prSet>
      <dgm:spPr/>
    </dgm:pt>
    <dgm:pt modelId="{E8D501A9-A32A-4117-B612-DF8E0980D15F}" type="pres">
      <dgm:prSet presAssocID="{01FA5F0A-4AF6-4B85-924A-FDC3503D2A42}" presName="sibTrans" presStyleLbl="sibTrans2D1" presStyleIdx="1" presStyleCnt="3"/>
      <dgm:spPr/>
    </dgm:pt>
    <dgm:pt modelId="{1BAE8120-20FF-498A-B56C-DBAADBBF3498}" type="pres">
      <dgm:prSet presAssocID="{01FA5F0A-4AF6-4B85-924A-FDC3503D2A42}" presName="connectorText" presStyleLbl="sibTrans2D1" presStyleIdx="1" presStyleCnt="3"/>
      <dgm:spPr/>
    </dgm:pt>
    <dgm:pt modelId="{7C2C2A99-3AA6-4363-A08D-4868BFF3D7E5}" type="pres">
      <dgm:prSet presAssocID="{4A76D115-A892-4700-B8F4-5690184399FE}" presName="node" presStyleLbl="node1" presStyleIdx="2" presStyleCnt="3">
        <dgm:presLayoutVars>
          <dgm:bulletEnabled val="1"/>
        </dgm:presLayoutVars>
      </dgm:prSet>
      <dgm:spPr/>
    </dgm:pt>
    <dgm:pt modelId="{C4FB7ACC-FC15-4658-933C-E17E7E87B007}" type="pres">
      <dgm:prSet presAssocID="{8BA72EE7-1718-4BA8-BC0F-7A5F23D971DD}" presName="sibTrans" presStyleLbl="sibTrans2D1" presStyleIdx="2" presStyleCnt="3"/>
      <dgm:spPr/>
    </dgm:pt>
    <dgm:pt modelId="{D826EC80-6918-470D-A712-4C34FDCD7655}" type="pres">
      <dgm:prSet presAssocID="{8BA72EE7-1718-4BA8-BC0F-7A5F23D971DD}" presName="connectorText" presStyleLbl="sibTrans2D1" presStyleIdx="2" presStyleCnt="3"/>
      <dgm:spPr/>
    </dgm:pt>
  </dgm:ptLst>
  <dgm:cxnLst>
    <dgm:cxn modelId="{E0EBD307-13D5-4B5D-A393-003AE9162408}" type="presOf" srcId="{8BE1733B-8AF9-43C0-89E4-70BDAE78C52B}" destId="{9892D3B4-9A4F-4DCA-B391-4BA3EBCC7F09}" srcOrd="0" destOrd="0" presId="urn:microsoft.com/office/officeart/2005/8/layout/cycle7"/>
    <dgm:cxn modelId="{2EA7410A-F047-49BD-9AC1-FE71978ADE1F}" srcId="{44395A59-1045-4050-8B63-30E38C4454E6}" destId="{4A76D115-A892-4700-B8F4-5690184399FE}" srcOrd="2" destOrd="0" parTransId="{C89F0E03-5693-49C8-8FAF-3C39B26119CA}" sibTransId="{8BA72EE7-1718-4BA8-BC0F-7A5F23D971DD}"/>
    <dgm:cxn modelId="{B2E0CE19-6859-49BD-B597-F9966EE27361}" type="presOf" srcId="{2224EEF1-206A-459E-B6C9-8F2329F9F846}" destId="{37404326-C3EF-4257-AE15-9CCBF9A28CC3}" srcOrd="0" destOrd="0" presId="urn:microsoft.com/office/officeart/2005/8/layout/cycle7"/>
    <dgm:cxn modelId="{60086761-475C-49E4-9837-79CFDAF70E37}" type="presOf" srcId="{7C48DA59-A3A9-4A18-8184-957811B95155}" destId="{4FA09343-5CDB-41D8-98AF-292972A70F1D}" srcOrd="0" destOrd="0" presId="urn:microsoft.com/office/officeart/2005/8/layout/cycle7"/>
    <dgm:cxn modelId="{CB6C2D45-FD11-467F-AEB6-BC6C34F2A2B5}" type="presOf" srcId="{8BE1733B-8AF9-43C0-89E4-70BDAE78C52B}" destId="{95594781-1679-423B-9B48-E815AE005239}" srcOrd="1" destOrd="0" presId="urn:microsoft.com/office/officeart/2005/8/layout/cycle7"/>
    <dgm:cxn modelId="{E0AC8F52-4DE1-4CCC-9BC9-961E1A9820FB}" type="presOf" srcId="{8BA72EE7-1718-4BA8-BC0F-7A5F23D971DD}" destId="{C4FB7ACC-FC15-4658-933C-E17E7E87B007}" srcOrd="0" destOrd="0" presId="urn:microsoft.com/office/officeart/2005/8/layout/cycle7"/>
    <dgm:cxn modelId="{817FEA7C-FD8D-4403-845C-8507F7D85667}" srcId="{44395A59-1045-4050-8B63-30E38C4454E6}" destId="{2224EEF1-206A-459E-B6C9-8F2329F9F846}" srcOrd="1" destOrd="0" parTransId="{2C21B833-D9DD-43E5-8C37-80A15C24C0D4}" sibTransId="{01FA5F0A-4AF6-4B85-924A-FDC3503D2A42}"/>
    <dgm:cxn modelId="{1439149F-677C-43AB-A50F-EEF34D182422}" type="presOf" srcId="{01FA5F0A-4AF6-4B85-924A-FDC3503D2A42}" destId="{E8D501A9-A32A-4117-B612-DF8E0980D15F}" srcOrd="0" destOrd="0" presId="urn:microsoft.com/office/officeart/2005/8/layout/cycle7"/>
    <dgm:cxn modelId="{8F2BD7B0-A94C-4AEB-A29C-4A374FE0A03C}" type="presOf" srcId="{44395A59-1045-4050-8B63-30E38C4454E6}" destId="{75D52819-E128-4B8B-85AE-271F082A3CB2}" srcOrd="0" destOrd="0" presId="urn:microsoft.com/office/officeart/2005/8/layout/cycle7"/>
    <dgm:cxn modelId="{B44AD9D3-4BF2-4D31-98F6-C444A4C8A50A}" type="presOf" srcId="{4A76D115-A892-4700-B8F4-5690184399FE}" destId="{7C2C2A99-3AA6-4363-A08D-4868BFF3D7E5}" srcOrd="0" destOrd="0" presId="urn:microsoft.com/office/officeart/2005/8/layout/cycle7"/>
    <dgm:cxn modelId="{74A0CDDD-0D4B-4B3A-ACCA-48179C23F337}" type="presOf" srcId="{01FA5F0A-4AF6-4B85-924A-FDC3503D2A42}" destId="{1BAE8120-20FF-498A-B56C-DBAADBBF3498}" srcOrd="1" destOrd="0" presId="urn:microsoft.com/office/officeart/2005/8/layout/cycle7"/>
    <dgm:cxn modelId="{246627F5-D58F-45C6-BB21-8ED990216F28}" srcId="{44395A59-1045-4050-8B63-30E38C4454E6}" destId="{7C48DA59-A3A9-4A18-8184-957811B95155}" srcOrd="0" destOrd="0" parTransId="{31223063-9D92-4AB3-A4C7-A00B911AC50E}" sibTransId="{8BE1733B-8AF9-43C0-89E4-70BDAE78C52B}"/>
    <dgm:cxn modelId="{0017F4FB-0940-435A-BB5D-7D6E975F38EF}" type="presOf" srcId="{8BA72EE7-1718-4BA8-BC0F-7A5F23D971DD}" destId="{D826EC80-6918-470D-A712-4C34FDCD7655}" srcOrd="1" destOrd="0" presId="urn:microsoft.com/office/officeart/2005/8/layout/cycle7"/>
    <dgm:cxn modelId="{D1552EE1-0274-4799-BD0E-2326BCD6BB9A}" type="presParOf" srcId="{75D52819-E128-4B8B-85AE-271F082A3CB2}" destId="{4FA09343-5CDB-41D8-98AF-292972A70F1D}" srcOrd="0" destOrd="0" presId="urn:microsoft.com/office/officeart/2005/8/layout/cycle7"/>
    <dgm:cxn modelId="{25BFEAFC-5C35-4C93-833C-BC154F55B2AF}" type="presParOf" srcId="{75D52819-E128-4B8B-85AE-271F082A3CB2}" destId="{9892D3B4-9A4F-4DCA-B391-4BA3EBCC7F09}" srcOrd="1" destOrd="0" presId="urn:microsoft.com/office/officeart/2005/8/layout/cycle7"/>
    <dgm:cxn modelId="{E45DF4A1-8884-464C-92D1-79233AC48274}" type="presParOf" srcId="{9892D3B4-9A4F-4DCA-B391-4BA3EBCC7F09}" destId="{95594781-1679-423B-9B48-E815AE005239}" srcOrd="0" destOrd="0" presId="urn:microsoft.com/office/officeart/2005/8/layout/cycle7"/>
    <dgm:cxn modelId="{98D413E7-1C21-471D-86E8-600743DFF247}" type="presParOf" srcId="{75D52819-E128-4B8B-85AE-271F082A3CB2}" destId="{37404326-C3EF-4257-AE15-9CCBF9A28CC3}" srcOrd="2" destOrd="0" presId="urn:microsoft.com/office/officeart/2005/8/layout/cycle7"/>
    <dgm:cxn modelId="{4CFDEBA4-E8FF-411E-8D77-AD959CD89064}" type="presParOf" srcId="{75D52819-E128-4B8B-85AE-271F082A3CB2}" destId="{E8D501A9-A32A-4117-B612-DF8E0980D15F}" srcOrd="3" destOrd="0" presId="urn:microsoft.com/office/officeart/2005/8/layout/cycle7"/>
    <dgm:cxn modelId="{2076C5AA-2BBC-4783-83BA-FF9EF8E85D55}" type="presParOf" srcId="{E8D501A9-A32A-4117-B612-DF8E0980D15F}" destId="{1BAE8120-20FF-498A-B56C-DBAADBBF3498}" srcOrd="0" destOrd="0" presId="urn:microsoft.com/office/officeart/2005/8/layout/cycle7"/>
    <dgm:cxn modelId="{4A0AF335-0064-4B7E-AD00-35F79B0700F5}" type="presParOf" srcId="{75D52819-E128-4B8B-85AE-271F082A3CB2}" destId="{7C2C2A99-3AA6-4363-A08D-4868BFF3D7E5}" srcOrd="4" destOrd="0" presId="urn:microsoft.com/office/officeart/2005/8/layout/cycle7"/>
    <dgm:cxn modelId="{2480C257-284D-48FA-A429-993BD659621C}" type="presParOf" srcId="{75D52819-E128-4B8B-85AE-271F082A3CB2}" destId="{C4FB7ACC-FC15-4658-933C-E17E7E87B007}" srcOrd="5" destOrd="0" presId="urn:microsoft.com/office/officeart/2005/8/layout/cycle7"/>
    <dgm:cxn modelId="{D0046470-E9B0-4E94-AAAE-FA831FAE49E1}" type="presParOf" srcId="{C4FB7ACC-FC15-4658-933C-E17E7E87B007}" destId="{D826EC80-6918-470D-A712-4C34FDCD7655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A09343-5CDB-41D8-98AF-292972A70F1D}">
      <dsp:nvSpPr>
        <dsp:cNvPr id="0" name=""/>
        <dsp:cNvSpPr/>
      </dsp:nvSpPr>
      <dsp:spPr>
        <a:xfrm>
          <a:off x="1625421" y="960"/>
          <a:ext cx="1713904" cy="85695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/>
            <a:t>Obesità</a:t>
          </a:r>
          <a:endParaRPr lang="en-US" sz="2200" kern="1200" dirty="0"/>
        </a:p>
      </dsp:txBody>
      <dsp:txXfrm>
        <a:off x="1650520" y="26059"/>
        <a:ext cx="1663706" cy="806754"/>
      </dsp:txXfrm>
    </dsp:sp>
    <dsp:sp modelId="{9892D3B4-9A4F-4DCA-B391-4BA3EBCC7F09}">
      <dsp:nvSpPr>
        <dsp:cNvPr id="0" name=""/>
        <dsp:cNvSpPr/>
      </dsp:nvSpPr>
      <dsp:spPr>
        <a:xfrm rot="3600000">
          <a:off x="2743416" y="1504948"/>
          <a:ext cx="892974" cy="29993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2833396" y="1564935"/>
        <a:ext cx="713014" cy="179959"/>
      </dsp:txXfrm>
    </dsp:sp>
    <dsp:sp modelId="{37404326-C3EF-4257-AE15-9CCBF9A28CC3}">
      <dsp:nvSpPr>
        <dsp:cNvPr id="0" name=""/>
        <dsp:cNvSpPr/>
      </dsp:nvSpPr>
      <dsp:spPr>
        <a:xfrm>
          <a:off x="3040482" y="2451918"/>
          <a:ext cx="1713904" cy="85695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ERNIA IATALE</a:t>
          </a:r>
        </a:p>
      </dsp:txBody>
      <dsp:txXfrm>
        <a:off x="3065581" y="2477017"/>
        <a:ext cx="1663706" cy="806754"/>
      </dsp:txXfrm>
    </dsp:sp>
    <dsp:sp modelId="{E8D501A9-A32A-4117-B612-DF8E0980D15F}">
      <dsp:nvSpPr>
        <dsp:cNvPr id="0" name=""/>
        <dsp:cNvSpPr/>
      </dsp:nvSpPr>
      <dsp:spPr>
        <a:xfrm rot="10800000">
          <a:off x="2035886" y="2730427"/>
          <a:ext cx="892974" cy="29993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 rot="10800000">
        <a:off x="2125866" y="2790414"/>
        <a:ext cx="713014" cy="179959"/>
      </dsp:txXfrm>
    </dsp:sp>
    <dsp:sp modelId="{7C2C2A99-3AA6-4363-A08D-4868BFF3D7E5}">
      <dsp:nvSpPr>
        <dsp:cNvPr id="0" name=""/>
        <dsp:cNvSpPr/>
      </dsp:nvSpPr>
      <dsp:spPr>
        <a:xfrm>
          <a:off x="210360" y="2451918"/>
          <a:ext cx="1713904" cy="85695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GERD</a:t>
          </a:r>
        </a:p>
      </dsp:txBody>
      <dsp:txXfrm>
        <a:off x="235459" y="2477017"/>
        <a:ext cx="1663706" cy="806754"/>
      </dsp:txXfrm>
    </dsp:sp>
    <dsp:sp modelId="{C4FB7ACC-FC15-4658-933C-E17E7E87B007}">
      <dsp:nvSpPr>
        <dsp:cNvPr id="0" name=""/>
        <dsp:cNvSpPr/>
      </dsp:nvSpPr>
      <dsp:spPr>
        <a:xfrm rot="18000000">
          <a:off x="1328355" y="1504948"/>
          <a:ext cx="892974" cy="29993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1418335" y="1564935"/>
        <a:ext cx="713014" cy="1799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623AA0E9-8CD0-4A6E-A65E-A06028B83F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5E2408B-C9AB-4665-AC99-B057BD0A43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6FC0A7B-6666-4F41-AD03-C74B76B10001}" type="datetime1">
              <a:rPr lang="it-IT" smtClean="0"/>
              <a:t>29/10/2025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CD1B215-531B-4869-BD98-BD3B1390B1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0B53F21-4D67-455D-8074-E9E6EC26FA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2858E0-3D38-47B7-97D4-4FE08D90D359}" type="slidenum">
              <a:rPr lang="it-IT" smtClean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21443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0E367B-2E0B-461C-8280-86016408BD7C}" type="datetime1">
              <a:rPr lang="it-IT" smtClean="0"/>
              <a:pPr/>
              <a:t>29/10/2025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84ECAD9-32EE-4091-BDA5-6BD15ACC5E58}" type="slidenum">
              <a:rPr lang="it-IT" noProof="0" smtClean="0"/>
              <a:t>‹#›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06618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Buongiorno a tutti. Voglio iniziare contestualizzando un problema che affrontiamo ogni giorno.</a:t>
            </a:r>
          </a:p>
          <a:p>
            <a:r>
              <a:rPr lang="it-IT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Questa slide mostra quello che chiamo il 'triangolo patologico' della chirurgia bariatrica: obesità severa, GERD ed ernia iatale. Non sono tre problemi separati - sono interconnessi. L'obesità favorisce l'ernia, l'ernia favorisce il GERD, e il GERD peggiora con l'obesità. È un circolo vizioso.</a:t>
            </a:r>
          </a:p>
          <a:p>
            <a:r>
              <a:rPr lang="it-IT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 quando facciamo una sleeve? Beh, rompiamo questo equilibrio - a volte in meglio, a volte in peggio. A sinistra vedete gli effetti positivi. A destra, gli effetti negativi noti. </a:t>
            </a:r>
          </a:p>
          <a:p>
            <a:r>
              <a:rPr lang="it-IT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 guardate questi numeri: fino al 52% dei pz con obesità ha un'ernia iatale, e fino al 44% ha GERD. Ed anche quando ripariamo l'ernia iatale, circa un quarto sviluppa sintomi postoperatori.</a:t>
            </a:r>
          </a:p>
          <a:p>
            <a:r>
              <a:rPr lang="it-IT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Quindi la domanda diventa: cosa succede nel lungo termine?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84ECAD9-32EE-4091-BDA5-6BD15ACC5E58}" type="slidenum">
              <a:rPr lang="it-IT" noProof="0" smtClean="0"/>
              <a:t>2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5576983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Passiamo ora all'obiettivo primario: il GERD postoperatorio. Questa slide mostra chiaramente come la popolazione si divide equamente - metà con GERD preoperatorio, metà senza.</a:t>
            </a:r>
          </a:p>
          <a:p>
            <a:r>
              <a:rPr lang="it-IT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Nei pazienti con GERD preesistente, otteniamo una risoluzione nel 66% dei casi - un risultato eccellente. Purtroppo il 34% mantiene sintomi persistenti.</a:t>
            </a:r>
          </a:p>
          <a:p>
            <a:r>
              <a:rPr lang="it-IT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Nella popolazione senza GERD, il 70% rimane libera da sintomi, ma il 30% sviluppa GERD de-novo.</a:t>
            </a:r>
          </a:p>
          <a:p>
            <a:r>
              <a:rPr lang="it-IT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 risultato finale? Una prevalenza postoperatoria del 32.1% - composta da persistenti più de-novo. Questo dato ci dice che la sleeve con riparazione dell'ernia controlla efficacemente il GERD nella maggioranza dei pazienti a lungo termine, ma dobbiamo essere consapevoli che un terzo della popolazione totale avrà GERD postoperatorio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84ECAD9-32EE-4091-BDA5-6BD15ACC5E58}" type="slidenum">
              <a:rPr lang="it-IT" noProof="0" smtClean="0"/>
              <a:t>11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1859074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Figure 14 mostra l'analisi della recidiva ernia. Globalmente, abbiamo un'eccellente durabilità del 92.6%. Tuttavia, identificando i fattori di rischio, vediamo che la dimensione dell'ernia è cruciale: le large hanno un rischio 6 volte superiore. Interessante è che la mesh non protegge dalla recidiva - probabilmente </a:t>
            </a:r>
            <a:r>
              <a:rPr lang="it-IT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selection</a:t>
            </a:r>
            <a:r>
              <a:rPr lang="it-IT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bias</a:t>
            </a:r>
            <a:r>
              <a:rPr lang="it-IT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Invece, il GERD postoperatorio è un potente predittore - OR di 18 - suggerendo che possiamo usarlo come marker clinico di recidiva. Questo ci permette di stratificare i pazienti e personalizzare il follow-up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84ECAD9-32EE-4091-BDA5-6BD15ACC5E58}" type="slidenum">
              <a:rPr lang="it-IT" noProof="0" smtClean="0"/>
              <a:t>12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9713025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nostri dati a 10 anni dimostrano che la sleeve con riparazione ernia iatale è una procedura sicura ed efficace, con durabilità di oltre il 90% e zero mortalità. Il 66% dei pazienti risolve il GERD preoperatorio. Tuttavia, abbiamo identificato un fattore di rischio chiave: le ernie maggiori di 5 cm hanno un rischio 6 volte superiore di recidiva. Interessante, il BMI predice complicazioni funzionali ma non la recidiva anatomica. Questo ci permette di personalizzare l'approccio: follow-up intensivo per ernie large, e considerare alternative come il bypass nei super-obesi.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84ECAD9-32EE-4091-BDA5-6BD15ACC5E58}" type="slidenum">
              <a:rPr lang="it-IT" noProof="0" smtClean="0"/>
              <a:t>13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7570858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Prima di entrare nei nostri dati, voglio mostrarvi cosa dice la letteratura più recente. Questa è una meta-analisi pubblicata quest'anno su Clinical </a:t>
            </a:r>
            <a:r>
              <a:rPr lang="it-IT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Gastroenterology</a:t>
            </a:r>
            <a:r>
              <a:rPr lang="it-IT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it-IT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Hepatology</a:t>
            </a:r>
            <a:r>
              <a:rPr lang="it-IT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it-IT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Hanno analizzato 19 studi con oltre 2000 pazienti, follow-up medio da 2 a 11 anni. È la fotografia più completa che abbiamo.</a:t>
            </a:r>
          </a:p>
          <a:p>
            <a:r>
              <a:rPr lang="it-IT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 guardate questi numeri a destra. Sono drammatici. Dopo sleeve, i sintomi di reflusso triplicano: dal 14.6% al 48%. L'esofagite erosiva quintuplica: dal 7.7% al 33%. Le ernie iatali raddoppiano: dal 14.8% al 32%. L'uso di PPI quadruplica: dal 13.5% al 54%.</a:t>
            </a:r>
          </a:p>
          <a:p>
            <a:r>
              <a:rPr lang="it-IT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 ecco il dato più preoccupante: 5.6% di incidenza di </a:t>
            </a:r>
            <a:r>
              <a:rPr lang="it-IT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Barrett's</a:t>
            </a:r>
            <a:r>
              <a:rPr lang="it-IT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esophagus</a:t>
            </a:r>
            <a:r>
              <a:rPr lang="it-IT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de-novo. Questo è il precursore del carcinoma esofageo. Non possiamo ignorarlo.</a:t>
            </a:r>
          </a:p>
          <a:p>
            <a:r>
              <a:rPr lang="it-IT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sleeve ha conseguenze significative a lungo termine sull'esofago. E questo ci porta alla domanda: possiamo fare qualcosa per prevenirlo? Riparare l'ernia aiuta?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84ECAD9-32EE-4091-BDA5-6BD15ACC5E58}" type="slidenum">
              <a:rPr lang="it-IT" noProof="0" smtClean="0"/>
              <a:t>3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3891696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letteratura ci dice di sì. Diversi studi confrontano sleeve con riparazione dell'ernia versus sleeve da sola. Risultato: riduzione del GERD postoperatorio dal 30-40% giù al 20-25%. È una riduzione significativa.</a:t>
            </a:r>
          </a:p>
          <a:p>
            <a:r>
              <a:rPr lang="it-IT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Guardate questa meta-analisi. GERD postoperatorio: </a:t>
            </a:r>
            <a:r>
              <a:rPr lang="it-IT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odds</a:t>
            </a:r>
            <a:r>
              <a:rPr lang="it-IT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ratio 2.97, fortemente significativo. Significa che la sleeve con riparazione dell'ernia ha quasi un terzo del rischio di GERD rispetto alla sleeve da sola. È una protezione importante.</a:t>
            </a:r>
          </a:p>
          <a:p>
            <a:r>
              <a:rPr lang="it-IT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 - e qui il dato significativo - per il de-novo GERD la differenza scompare. </a:t>
            </a:r>
            <a:r>
              <a:rPr lang="it-IT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Odds</a:t>
            </a:r>
            <a:r>
              <a:rPr lang="it-IT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ratio 0.61 ma p=0.29, non significativo. </a:t>
            </a:r>
          </a:p>
          <a:p>
            <a:r>
              <a:rPr lang="it-IT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riparazione dell'ernia protegge dal GERD in generale, ma non specificamente dal de-novo GERD.</a:t>
            </a:r>
          </a:p>
          <a:p>
            <a:r>
              <a:rPr lang="it-IT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Questo è un dato controintuitivo e importante. Significa che il de-novo GERD dopo sleeve probabilmente ha cause diverse dalla sola presenza dell'ernia - è multifattoriale. Ed è proprio questo che bisogna chiarire: in quali pazienti la riparazione funziona e in quali no?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84ECAD9-32EE-4091-BDA5-6BD15ACC5E58}" type="slidenum">
              <a:rPr lang="it-IT" noProof="0" smtClean="0"/>
              <a:t>4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8431293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Ora, prima di andare oltre, voglio porre la vostra attenzione sulla variabilità dei tassi di GERD ed ernia iatale riportati in letteratura, che è enorme. E questo è un problema metodologico serio.</a:t>
            </a:r>
          </a:p>
          <a:p>
            <a:r>
              <a:rPr lang="it-IT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Perché questa variabilità? Quattro motivi principali. Primo: non esiste una definizione universale di GERD - alcuni usano sintomi, altri endoscopia, altri pH-</a:t>
            </a:r>
            <a:r>
              <a:rPr lang="it-IT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metria</a:t>
            </a:r>
            <a:r>
              <a:rPr lang="it-IT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Secondo: i disegni di studio sono eterogenei, follow-up incoerenti - chi 1 anno, chi 10. Terzo: le popolazioni sono diverse - alcuni includono solo piccole ernie, altri tutte. E quarto: le finestre temporali sono incomparabili.</a:t>
            </a:r>
          </a:p>
          <a:p>
            <a:r>
              <a:rPr lang="it-IT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Risultato? Confusione totale. Non sappiamo veramente quali siano i veri tassi di complicanze a lungo termine e quali siano i fattori predittivi affidabili.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84ECAD9-32EE-4091-BDA5-6BD15ACC5E58}" type="slidenum">
              <a:rPr lang="it-IT" noProof="0" smtClean="0"/>
              <a:t>5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7553231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Cerchiamo allora di portare chiarezza in questo caos.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84ECAD9-32EE-4091-BDA5-6BD15ACC5E58}" type="slidenum">
              <a:rPr lang="it-IT" noProof="0" smtClean="0"/>
              <a:t>6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2669489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 ora... arriviamo al cuore della presentazione. Quello che vi mostrerò nei prossimi minuti sono dati inediti - ancora non pubblicati - del nostro italiano.</a:t>
            </a:r>
          </a:p>
          <a:p>
            <a:r>
              <a:rPr lang="it-IT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Studio multicentrico retrospettivo, 4 centri SICOB. 111 pazienti con obesità ed ernia iatale, tutti sottoposti a sleeve più riparazione concomitante dell'ernia iatale. Popolazione omogenea, stessa procedura.</a:t>
            </a:r>
          </a:p>
          <a:p>
            <a:r>
              <a:rPr lang="it-IT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Obiettivo primario: GERD postoperatorio </a:t>
            </a:r>
          </a:p>
          <a:p>
            <a:r>
              <a:rPr lang="it-IT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Obiettivi secondari: recidiva dell'ernia iatale, sicurezza - complicanze e reinterventi -, calo ponderale, e fattori tecnici - mesh, dimensioni ernia, tipo di suture.</a:t>
            </a:r>
          </a:p>
          <a:p>
            <a:r>
              <a:rPr lang="it-IT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 il follow-up: 10 anni. Per un totale di 844 </a:t>
            </a:r>
            <a:r>
              <a:rPr lang="it-IT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person-years</a:t>
            </a:r>
            <a:r>
              <a:rPr lang="it-IT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È uno dei follow-up più lunghi disponibili su questo tema specifico.</a:t>
            </a:r>
          </a:p>
          <a:p>
            <a:r>
              <a:rPr lang="it-IT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Ora vediamo cosa questi 10 anni di osservazione ci hanno insegnato.</a:t>
            </a:r>
          </a:p>
          <a:p>
            <a:endParaRPr lang="it-IT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it-IT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it-IT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 follow-up in </a:t>
            </a:r>
            <a:r>
              <a:rPr lang="it-IT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person-years</a:t>
            </a:r>
            <a:r>
              <a:rPr lang="it-IT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è semplicemente la somma di tutti gli anni di follow-up di tutti i pazienti. Nel nostro caso, 844.5 </a:t>
            </a:r>
            <a:r>
              <a:rPr lang="it-IT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person-years</a:t>
            </a:r>
            <a:r>
              <a:rPr lang="it-IT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significa che se sommate il follow-up del paziente 1 (diciamo 8 anni), più il paziente 2 (10 anni), più il paziente 3 (6 anni), e così via per tutti i 111 pazienti, arrivate a 844.5 anni totali di osservazione.</a:t>
            </a:r>
          </a:p>
          <a:p>
            <a:r>
              <a:rPr lang="it-IT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 importante perché non basta dire '111 pazienti' - serve sapere per quanto tempo li abbiamo osservati. 844 </a:t>
            </a:r>
            <a:r>
              <a:rPr lang="it-IT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person-years</a:t>
            </a:r>
            <a:r>
              <a:rPr lang="it-IT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è un follow-up molto robusto</a:t>
            </a:r>
          </a:p>
          <a:p>
            <a:endParaRPr lang="it-IT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84ECAD9-32EE-4091-BDA5-6BD15ACC5E58}" type="slidenum">
              <a:rPr lang="it-IT" noProof="0" smtClean="0"/>
              <a:t>7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9157814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Iniziamo con le caratteristiche baseline della nostra popolazione. Età media: 50 anni. </a:t>
            </a:r>
          </a:p>
          <a:p>
            <a:r>
              <a:rPr lang="it-IT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BMI preoperatorio medio: 42.7. Classe II-III di obesità è la popolazione core della chirurgia bariatrica.</a:t>
            </a:r>
          </a:p>
          <a:p>
            <a:r>
              <a:rPr lang="it-IT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Follow-up medio: 93 mesi - quasi 8 anni. Range da 60 mesi minimo a 140 mesi massimo - quasi 12 anni per alcuni pazienti. Guardate questa distribuzione: è abbastanza uniforme, non abbiamo solo pazienti a 6 mesi. Abbiamo osservazione robusta e prolungata.</a:t>
            </a:r>
          </a:p>
          <a:p>
            <a:r>
              <a:rPr lang="it-IT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BMI al follow-up finale: 29.1.  Questo significa una riduzione media di circa 13.6 punti. È un ottimo risultato mantenuto nel lungo termine. Non c’è </a:t>
            </a:r>
            <a:r>
              <a:rPr lang="it-IT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recurrent</a:t>
            </a:r>
            <a:r>
              <a:rPr lang="it-IT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weight gain significativo - i pazienti mantengono la perdita ponderale.</a:t>
            </a:r>
          </a:p>
          <a:p>
            <a:endParaRPr lang="it-IT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it-IT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 una coorte omogenea, ideale per studiare </a:t>
            </a:r>
            <a:r>
              <a:rPr lang="it-IT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outcome</a:t>
            </a:r>
            <a:r>
              <a:rPr lang="it-IT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lungo termine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84ECAD9-32EE-4091-BDA5-6BD15ACC5E58}" type="slidenum">
              <a:rPr lang="it-IT" noProof="0" smtClean="0"/>
              <a:t>8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1488138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Prima di parlare del GERD - che è l'obiettivo primario - voglio mostrarvi che questa procedura funziona eccellentemente come chirurgia bariatrica. Perché alla fine stiamo facendo chirurgia dell'obesità, e i pazienti devono perdere peso.</a:t>
            </a:r>
          </a:p>
          <a:p>
            <a:r>
              <a:rPr lang="it-IT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Guardate questa distribuzione. BMI preoperatorio centrato su 42-43, BMI al follow-up centrato su 29. È uno shift drammatico verso il basso. E questo è mantenuto a 8 anni di media. Non è il risultato a 6 mesi.</a:t>
            </a:r>
          </a:p>
          <a:p>
            <a:r>
              <a:rPr lang="it-IT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distribuzione del cambiamento è bellissima. Media 13.69, gaussiana quasi perfetta. Nessuno ha guadagnato peso - tutti hanno perso. Come ci si aspetta, quanto più è alto il BMI iniziale, tanto maggiore è la perdita assoluta.</a:t>
            </a:r>
          </a:p>
          <a:p>
            <a:r>
              <a:rPr lang="it-IT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Ora, con questo dato positivo in mente, passiamo all'analisi delle complicanze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84ECAD9-32EE-4091-BDA5-6BD15ACC5E58}" type="slidenum">
              <a:rPr lang="it-IT" noProof="0" smtClean="0"/>
              <a:t>9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0239909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Passiamo all'analisi delle complicanze, focalizzandoci sul tasso di reintervento.</a:t>
            </a:r>
          </a:p>
          <a:p>
            <a:r>
              <a:rPr lang="it-IT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 grafico a sinistra mostra un pattern chiaro: il BMI è un predittore importante di reintervento. Vedete questo trend dose-</a:t>
            </a:r>
            <a:r>
              <a:rPr lang="it-IT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response</a:t>
            </a:r>
            <a:r>
              <a:rPr lang="it-IT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Nelle classi I e II </a:t>
            </a:r>
            <a:r>
              <a:rPr lang="it-IT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lang="it-IT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zero reinterventi. Ma quando arriviamo alla classe IV, il tasso schizza al 33%, in pratica un paziente su tre, con p-</a:t>
            </a:r>
            <a:r>
              <a:rPr lang="it-IT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value</a:t>
            </a:r>
            <a:r>
              <a:rPr lang="it-IT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 0.005.</a:t>
            </a:r>
          </a:p>
          <a:p>
            <a:r>
              <a:rPr lang="it-IT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 grafico a destra sintetizza le complicanze globali. Un accettabile tasso di reintervento complessivo al 10.1%. Un’ottima durabilità della riparazione, dimostrata da un tasso di recidiva di ernia iatale del 7.4%. Ed una prevalenza di GERD post-op al 32.1%.</a:t>
            </a:r>
          </a:p>
          <a:p>
            <a:r>
              <a:rPr lang="it-IT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Quindi Il BMI stratifica il rischio: pazienti con BMI &gt; 50 hanno un rischio triplo di complicanze e necessitano di un counseling appropriato e forse strategie alternative come il bypass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84ECAD9-32EE-4091-BDA5-6BD15ACC5E58}" type="slidenum">
              <a:rPr lang="it-IT" noProof="0" smtClean="0"/>
              <a:t>10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31057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9">
            <a:extLst>
              <a:ext uri="{FF2B5EF4-FFF2-40B4-BE49-F238E27FC236}">
                <a16:creationId xmlns:a16="http://schemas.microsoft.com/office/drawing/2014/main" id="{D1D313A2-A4D4-40DF-A0C2-C29F641685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4DB44FF-F9B4-4E5D-9888-DD07079D4562}" type="datetime1">
              <a:rPr lang="it-IT" noProof="0" smtClean="0"/>
              <a:t>29/10/2025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‹#›</a:t>
            </a:fld>
            <a:endParaRPr lang="it-IT" noProof="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12850" y="4508500"/>
            <a:ext cx="511810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12850" y="2057400"/>
            <a:ext cx="5118100" cy="1929066"/>
          </a:xfrm>
        </p:spPr>
        <p:txBody>
          <a:bodyPr rtlCol="0" anchor="b">
            <a:noAutofit/>
          </a:bodyPr>
          <a:lstStyle>
            <a:lvl1pPr algn="l">
              <a:lnSpc>
                <a:spcPct val="90000"/>
              </a:lnSpc>
              <a:defRPr sz="5400" b="1" spc="-50" baseline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672700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o 5">
            <a:extLst>
              <a:ext uri="{FF2B5EF4-FFF2-40B4-BE49-F238E27FC236}">
                <a16:creationId xmlns:a16="http://schemas.microsoft.com/office/drawing/2014/main" id="{2418423A-F070-9E46-5DF3-5FFC12C9860E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7" name="Parallelogramma 14">
              <a:extLst>
                <a:ext uri="{FF2B5EF4-FFF2-40B4-BE49-F238E27FC236}">
                  <a16:creationId xmlns:a16="http://schemas.microsoft.com/office/drawing/2014/main" id="{2106DEA2-E3F0-AEEA-6323-A7D380213756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id="{0E7E95A1-538C-37CE-0423-105154F9F6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786383"/>
            <a:ext cx="3068833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812800"/>
            <a:ext cx="5713841" cy="4868609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092200" y="3043050"/>
            <a:ext cx="3068832" cy="2638359"/>
          </a:xfrm>
        </p:spPr>
        <p:txBody>
          <a:bodyPr lIns="91440" rIns="91440" rtlCol="0">
            <a:normAutofit/>
          </a:bodyPr>
          <a:lstStyle>
            <a:lvl1pPr marL="0" indent="0" rtl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139700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624142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251FC1-1A75-47DA-9A6E-B43CF6E86A62}" type="datetime1">
              <a:rPr lang="it-IT" noProof="0" smtClean="0"/>
              <a:t>29/10/2025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‹#›</a:t>
            </a:fld>
            <a:endParaRPr lang="it-IT" noProof="0" dirty="0"/>
          </a:p>
        </p:txBody>
      </p:sp>
      <p:cxnSp>
        <p:nvCxnSpPr>
          <p:cNvPr id="15" name="Connecteur droit 19">
            <a:extLst>
              <a:ext uri="{FF2B5EF4-FFF2-40B4-BE49-F238E27FC236}">
                <a16:creationId xmlns:a16="http://schemas.microsoft.com/office/drawing/2014/main" id="{D84C14C5-D99C-45CD-8001-AC745F4FB49B}"/>
              </a:ext>
            </a:extLst>
          </p:cNvPr>
          <p:cNvCxnSpPr>
            <a:cxnSpLocks/>
          </p:cNvCxnSpPr>
          <p:nvPr userDrawn="1"/>
        </p:nvCxnSpPr>
        <p:spPr>
          <a:xfrm flipH="1">
            <a:off x="1092200" y="6446838"/>
            <a:ext cx="1643438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9">
            <a:extLst>
              <a:ext uri="{FF2B5EF4-FFF2-40B4-BE49-F238E27FC236}">
                <a16:creationId xmlns:a16="http://schemas.microsoft.com/office/drawing/2014/main" id="{019842DD-D0AB-4E35-9AB2-7DBB6E266120}"/>
              </a:ext>
            </a:extLst>
          </p:cNvPr>
          <p:cNvCxnSpPr>
            <a:cxnSpLocks/>
          </p:cNvCxnSpPr>
          <p:nvPr userDrawn="1"/>
        </p:nvCxnSpPr>
        <p:spPr>
          <a:xfrm flipH="1">
            <a:off x="8420100" y="6429376"/>
            <a:ext cx="1000462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9">
            <a:extLst>
              <a:ext uri="{FF2B5EF4-FFF2-40B4-BE49-F238E27FC236}">
                <a16:creationId xmlns:a16="http://schemas.microsoft.com/office/drawing/2014/main" id="{832851A7-B301-4616-9843-9A0D06646DF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65675" y="6446838"/>
            <a:ext cx="407258" cy="635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egnaposto piè di pagina 2">
            <a:extLst>
              <a:ext uri="{FF2B5EF4-FFF2-40B4-BE49-F238E27FC236}">
                <a16:creationId xmlns:a16="http://schemas.microsoft.com/office/drawing/2014/main" id="{82E39F50-459D-C3E1-C6CC-EA208D50E4FE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89208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4319CE-E5CF-4FF9-86AE-7437B4FD3174}" type="datetime1">
              <a:rPr lang="it-IT" noProof="0" smtClean="0"/>
              <a:t>29/10/2025</a:t>
            </a:fld>
            <a:endParaRPr lang="it-IT" noProof="0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‹#›</a:t>
            </a:fld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C7E41FD-853D-F717-1775-E30235610CE8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A909E4F4-6E58-4C99-8FCB-E2B2E6880C4E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AB5AAC35-FC9A-7D6C-E995-70B1B8321543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id="{B8947C3A-81D2-A03E-7BF6-49FB46C37F0C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0" name="Immagine 9">
              <a:extLst>
                <a:ext uri="{FF2B5EF4-FFF2-40B4-BE49-F238E27FC236}">
                  <a16:creationId xmlns:a16="http://schemas.microsoft.com/office/drawing/2014/main" id="{652D582F-91B7-6EB1-B40E-4A6EAD996F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65082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o 5">
            <a:extLst>
              <a:ext uri="{FF2B5EF4-FFF2-40B4-BE49-F238E27FC236}">
                <a16:creationId xmlns:a16="http://schemas.microsoft.com/office/drawing/2014/main" id="{5671555F-2DFC-47F0-DBB7-C9D4CFB987A9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7" name="Parallelogramma 14">
              <a:extLst>
                <a:ext uri="{FF2B5EF4-FFF2-40B4-BE49-F238E27FC236}">
                  <a16:creationId xmlns:a16="http://schemas.microsoft.com/office/drawing/2014/main" id="{4AC9BAFC-B67E-FCCC-1BBB-B1DE5721C735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id="{90FB7B71-E71A-A43D-D029-E705FD49584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2003424"/>
            <a:ext cx="1036320" cy="18573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377398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82620384-FC06-4245-8A4E-BD9C5C3038C1}" type="datetime1">
              <a:rPr lang="it-IT" noProof="0" smtClean="0"/>
              <a:t>29/10/2025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‹#›</a:t>
            </a:fld>
            <a:endParaRPr lang="it-IT" noProof="0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6BC7DA98-7B92-4F45-80F8-1AEF72A601CF}"/>
              </a:ext>
            </a:extLst>
          </p:cNvPr>
          <p:cNvSpPr/>
          <p:nvPr userDrawn="1"/>
        </p:nvSpPr>
        <p:spPr>
          <a:xfrm>
            <a:off x="1078230" y="2003423"/>
            <a:ext cx="3576082" cy="185737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314700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DF96815B-4256-4CE0-9FCF-3A2967CF5792}"/>
              </a:ext>
            </a:extLst>
          </p:cNvPr>
          <p:cNvSpPr/>
          <p:nvPr userDrawn="1"/>
        </p:nvSpPr>
        <p:spPr>
          <a:xfrm>
            <a:off x="1092200" y="993775"/>
            <a:ext cx="1036320" cy="936626"/>
          </a:xfrm>
          <a:prstGeom prst="rect">
            <a:avLst/>
          </a:prstGeom>
          <a:solidFill>
            <a:schemeClr val="tx2">
              <a:lumMod val="20000"/>
              <a:lumOff val="8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B5FC7EB-9809-9909-8D31-7667D27CFE29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81282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o 4">
            <a:extLst>
              <a:ext uri="{FF2B5EF4-FFF2-40B4-BE49-F238E27FC236}">
                <a16:creationId xmlns:a16="http://schemas.microsoft.com/office/drawing/2014/main" id="{9BC07667-3D77-6EF7-246F-F0E7E9E76BF6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6" name="Parallelogramma 14">
              <a:extLst>
                <a:ext uri="{FF2B5EF4-FFF2-40B4-BE49-F238E27FC236}">
                  <a16:creationId xmlns:a16="http://schemas.microsoft.com/office/drawing/2014/main" id="{2B17930C-3847-9F26-27A2-EE4E4A962265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7" name="Immagine 6">
              <a:extLst>
                <a:ext uri="{FF2B5EF4-FFF2-40B4-BE49-F238E27FC236}">
                  <a16:creationId xmlns:a16="http://schemas.microsoft.com/office/drawing/2014/main" id="{0C724DCC-6C89-226F-7AD0-1226D3E15E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97CAA8-247F-493B-9041-1EB41C0713A1}" type="datetime1">
              <a:rPr lang="it-IT" noProof="0" smtClean="0"/>
              <a:t>29/10/2025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‹#›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F1E388EF-366D-885A-CF06-6BEFE9E1E7F6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  <p:grpSp>
        <p:nvGrpSpPr>
          <p:cNvPr id="8" name="Gruppo 7">
            <a:extLst>
              <a:ext uri="{FF2B5EF4-FFF2-40B4-BE49-F238E27FC236}">
                <a16:creationId xmlns:a16="http://schemas.microsoft.com/office/drawing/2014/main" id="{7EEC3F92-4A54-DA7A-6F17-53A8870AF276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4EF7AB09-11A1-55CE-B0F1-2BC1CD44CC8E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11" name="Rettangolo 10">
              <a:extLst>
                <a:ext uri="{FF2B5EF4-FFF2-40B4-BE49-F238E27FC236}">
                  <a16:creationId xmlns:a16="http://schemas.microsoft.com/office/drawing/2014/main" id="{77A4CEA7-018A-963E-FBCC-C6BED07C874A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id="{915ACA79-3695-D739-C1D9-69A5F22B6E5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54305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>
            <a:extLst>
              <a:ext uri="{FF2B5EF4-FFF2-40B4-BE49-F238E27FC236}">
                <a16:creationId xmlns:a16="http://schemas.microsoft.com/office/drawing/2014/main" id="{FF709F57-FEE0-F7FD-3E3C-251BED19B58E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5" name="Parallelogramma 14">
              <a:extLst>
                <a:ext uri="{FF2B5EF4-FFF2-40B4-BE49-F238E27FC236}">
                  <a16:creationId xmlns:a16="http://schemas.microsoft.com/office/drawing/2014/main" id="{EBDD05CD-2E8E-1DD1-6F96-82E2EC0B2BCC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id="{CD655102-F5D6-949F-E581-D3EC685F6E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84722" y="548355"/>
            <a:ext cx="6054846" cy="634336"/>
          </a:xfrm>
        </p:spPr>
        <p:txBody>
          <a:bodyPr rtlCol="0" anchor="ctr">
            <a:noAutofit/>
          </a:bodyPr>
          <a:lstStyle>
            <a:lvl1pPr>
              <a:lnSpc>
                <a:spcPct val="90000"/>
              </a:lnSpc>
              <a:defRPr sz="36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00833" y="1611313"/>
            <a:ext cx="6072099" cy="3755104"/>
          </a:xfrm>
        </p:spPr>
        <p:txBody>
          <a:bodyPr rtlCol="0" anchor="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ADCFC264-2C41-457A-9103-DFF5BC066DDD}" type="datetime1">
              <a:rPr lang="it-IT" noProof="0" smtClean="0"/>
              <a:t>29/10/2025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‹#›</a:t>
            </a:fld>
            <a:endParaRPr lang="it-IT" noProof="0" dirty="0"/>
          </a:p>
        </p:txBody>
      </p:sp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6936F244-16B1-DA2A-F8DF-60F1BC1D65D0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id="{7A7A9724-8902-6773-83E8-B1DFC2E443E8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82D584EA-4D4C-4BA5-C802-26C086B14596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1" name="Immagine 10">
              <a:extLst>
                <a:ext uri="{FF2B5EF4-FFF2-40B4-BE49-F238E27FC236}">
                  <a16:creationId xmlns:a16="http://schemas.microsoft.com/office/drawing/2014/main" id="{496DF1F4-DD0D-99DD-56BB-201DCBBB598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51046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o 2">
            <a:extLst>
              <a:ext uri="{FF2B5EF4-FFF2-40B4-BE49-F238E27FC236}">
                <a16:creationId xmlns:a16="http://schemas.microsoft.com/office/drawing/2014/main" id="{2B019930-B47E-D329-19C9-7490B828CAD3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4" name="Parallelogramma 14">
              <a:extLst>
                <a:ext uri="{FF2B5EF4-FFF2-40B4-BE49-F238E27FC236}">
                  <a16:creationId xmlns:a16="http://schemas.microsoft.com/office/drawing/2014/main" id="{7ECB0B23-A808-1046-6965-3506D9AD56C2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5" name="Immagine 4">
              <a:extLst>
                <a:ext uri="{FF2B5EF4-FFF2-40B4-BE49-F238E27FC236}">
                  <a16:creationId xmlns:a16="http://schemas.microsoft.com/office/drawing/2014/main" id="{A8D4ED4B-6849-A910-856D-3C32E1F58FF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541486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68577" y="880375"/>
            <a:ext cx="6054846" cy="634336"/>
          </a:xfrm>
        </p:spPr>
        <p:txBody>
          <a:bodyPr rtlCol="0" anchor="ctr">
            <a:noAutofit/>
          </a:bodyPr>
          <a:lstStyle>
            <a:lvl1pPr algn="ctr">
              <a:lnSpc>
                <a:spcPct val="90000"/>
              </a:lnSpc>
              <a:defRPr sz="3600" b="1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BFACEB1B-38C0-4995-A1E2-7B5FD48CA44A}" type="datetime1">
              <a:rPr lang="it-IT" noProof="0" smtClean="0"/>
              <a:t>29/10/2025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‹#›</a:t>
            </a:fld>
            <a:endParaRPr lang="it-IT" noProof="0" dirty="0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AF446475-024F-4C71-99D3-501468ACAD11}"/>
              </a:ext>
            </a:extLst>
          </p:cNvPr>
          <p:cNvSpPr/>
          <p:nvPr userDrawn="1"/>
        </p:nvSpPr>
        <p:spPr>
          <a:xfrm>
            <a:off x="5577840" y="0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767602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473373" y="943430"/>
            <a:ext cx="4699452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FDD649FC-C7F2-4966-B125-333FD0271E55}" type="datetime1">
              <a:rPr lang="it-IT" noProof="0" smtClean="0"/>
              <a:t>29/10/2025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‹#›</a:t>
            </a:fld>
            <a:endParaRPr lang="it-IT" noProof="0" dirty="0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EF73BF96-A07C-4AAA-A37F-65151BD22A70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0127715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 userDrawn="1"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18529" y="943430"/>
            <a:ext cx="4654296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5350E5C9-4822-4828-86B2-BB987B39863B}" type="datetime1">
              <a:rPr lang="it-IT" noProof="0" smtClean="0"/>
              <a:t>29/10/2025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‹#›</a:t>
            </a:fld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6127F28F-6C7B-471B-9839-EF88426C1976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498616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immagine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/>
          </a:solidFill>
        </p:spPr>
        <p:txBody>
          <a:bodyPr lIns="457200" tIns="457200" rtlCol="0"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 algn="ctr">
              <a:defRPr sz="4400" b="1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5A04164A-D1F3-464B-BA5A-A4C4D8F35ADB}" type="datetime1">
              <a:rPr lang="it-IT" noProof="0" smtClean="0"/>
              <a:t>29/10/2025</a:t>
            </a:fld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‹#›</a:t>
            </a:fld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B4A4DE4A-F8EF-47D5-8C37-A9021C2BB6A3}"/>
              </a:ext>
            </a:extLst>
          </p:cNvPr>
          <p:cNvSpPr/>
          <p:nvPr userDrawn="1"/>
        </p:nvSpPr>
        <p:spPr>
          <a:xfrm>
            <a:off x="3536950" y="4535901"/>
            <a:ext cx="5118100" cy="1256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986956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9D1554E-7EF2-44AC-BA44-70A2B54D9DB9}" type="datetime1">
              <a:rPr lang="it-IT" noProof="0" smtClean="0"/>
              <a:t>29/10/2025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‹#›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56040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rallelogramma 14">
            <a:extLst>
              <a:ext uri="{FF2B5EF4-FFF2-40B4-BE49-F238E27FC236}">
                <a16:creationId xmlns:a16="http://schemas.microsoft.com/office/drawing/2014/main" id="{F5AA8A10-E19C-430B-9D5D-8D12F92BFEC5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A7C93D4F-3003-4D58-9AFB-356A0F800F42}"/>
              </a:ext>
            </a:extLst>
          </p:cNvPr>
          <p:cNvSpPr/>
          <p:nvPr userDrawn="1"/>
        </p:nvSpPr>
        <p:spPr>
          <a:xfrm>
            <a:off x="4961187" y="0"/>
            <a:ext cx="153926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F388D4-15DF-446A-91AA-72876CD48301}" type="datetime1">
              <a:rPr lang="it-IT" noProof="0" smtClean="0"/>
              <a:t>29/10/2025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‹#›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629400" y="758952"/>
            <a:ext cx="4526280" cy="3227514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6000" b="1" spc="-50" baseline="0">
                <a:solidFill>
                  <a:srgbClr val="013D61"/>
                </a:solidFill>
                <a:latin typeface="+mn-lt"/>
              </a:defRPr>
            </a:lvl1pPr>
          </a:lstStyle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632171" y="4508500"/>
            <a:ext cx="452628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 dirty="0"/>
              <a:t>Fare clic per modificare lo stile del sottotitolo dello schema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6D3E1BBA-670B-4CAE-B839-50ADB23DDBC6}"/>
              </a:ext>
            </a:extLst>
          </p:cNvPr>
          <p:cNvSpPr/>
          <p:nvPr userDrawn="1"/>
        </p:nvSpPr>
        <p:spPr>
          <a:xfrm>
            <a:off x="4876840" y="0"/>
            <a:ext cx="153926" cy="6858000"/>
          </a:xfrm>
          <a:prstGeom prst="rect">
            <a:avLst/>
          </a:prstGeom>
          <a:solidFill>
            <a:srgbClr val="2E3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1B49A922-E9AC-864A-C0FD-86D75E2B13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87" y="3841"/>
            <a:ext cx="48815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938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1346200"/>
            <a:ext cx="2448033" cy="4530725"/>
          </a:xfrm>
        </p:spPr>
        <p:txBody>
          <a:bodyPr vert="eaVert"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092200" y="1346200"/>
            <a:ext cx="7480300" cy="4530723"/>
          </a:xfrm>
        </p:spPr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C82CFE1-3316-4B70-89C0-454FCB2AAF53}" type="datetime1">
              <a:rPr lang="it-IT" noProof="0" smtClean="0"/>
              <a:t>29/10/2025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‹#›</a:t>
            </a:fld>
            <a:endParaRPr lang="it-IT" noProof="0" dirty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6B443CC6-CDCA-4595-ADAE-DCB961FF1A8E}"/>
              </a:ext>
            </a:extLst>
          </p:cNvPr>
          <p:cNvSpPr/>
          <p:nvPr userDrawn="1"/>
        </p:nvSpPr>
        <p:spPr>
          <a:xfrm rot="16200000">
            <a:off x="8871481" y="-14658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940687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542C42-F0C8-417A-980A-09B6C1CD6C24}" type="datetime1">
              <a:rPr lang="it-IT" noProof="0" smtClean="0"/>
              <a:t>29/10/2025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‹#›</a:t>
            </a:fld>
            <a:endParaRPr lang="it-IT" noProof="0" dirty="0"/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3192690B-F0F1-05EE-C428-3AAA2F362F65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683888F4-0FA7-5D55-0AE0-C664E73F9EA7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8ED9A453-B0F3-88AD-3B39-D56D635EFD98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0" name="Immagine 9">
              <a:extLst>
                <a:ext uri="{FF2B5EF4-FFF2-40B4-BE49-F238E27FC236}">
                  <a16:creationId xmlns:a16="http://schemas.microsoft.com/office/drawing/2014/main" id="{98033E15-A12A-6594-130E-80F0CD01F21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18278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>
            <a:extLst>
              <a:ext uri="{FF2B5EF4-FFF2-40B4-BE49-F238E27FC236}">
                <a16:creationId xmlns:a16="http://schemas.microsoft.com/office/drawing/2014/main" id="{1CCF69A2-C197-BA82-4951-CA51653F0E51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5" name="Parallelogramma 14">
              <a:extLst>
                <a:ext uri="{FF2B5EF4-FFF2-40B4-BE49-F238E27FC236}">
                  <a16:creationId xmlns:a16="http://schemas.microsoft.com/office/drawing/2014/main" id="{C7AFB1F7-9EFC-07A2-E97E-943708F49ECD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id="{7D327C5E-9E84-FB89-BB3C-07998D27978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1D72669-6745-4AA0-A173-7F6CEB97CF08}" type="datetime1">
              <a:rPr lang="it-IT" noProof="0" smtClean="0"/>
              <a:t>29/10/2025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‹#›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3119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2451099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41599" y="3746500"/>
            <a:ext cx="8331202" cy="1308100"/>
          </a:xfrm>
        </p:spPr>
        <p:txBody>
          <a:bodyPr rtlCol="0" anchor="b" anchorCtr="0">
            <a:noAutofit/>
          </a:bodyPr>
          <a:lstStyle>
            <a:lvl1pPr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6416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7528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grpSp>
        <p:nvGrpSpPr>
          <p:cNvPr id="9" name="Gruppo 8">
            <a:extLst>
              <a:ext uri="{FF2B5EF4-FFF2-40B4-BE49-F238E27FC236}">
                <a16:creationId xmlns:a16="http://schemas.microsoft.com/office/drawing/2014/main" id="{D9EA996D-4047-F110-2CA6-C8971FCA83F7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10" name="Rettangolo 9">
              <a:extLst>
                <a:ext uri="{FF2B5EF4-FFF2-40B4-BE49-F238E27FC236}">
                  <a16:creationId xmlns:a16="http://schemas.microsoft.com/office/drawing/2014/main" id="{45484F79-E4D3-53F6-36D8-4C5C0DEE1B9E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16" name="Rettangolo 15">
              <a:extLst>
                <a:ext uri="{FF2B5EF4-FFF2-40B4-BE49-F238E27FC236}">
                  <a16:creationId xmlns:a16="http://schemas.microsoft.com/office/drawing/2014/main" id="{7AF5567F-566E-277B-3C1B-A7EC75968769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7" name="Immagine 16">
              <a:extLst>
                <a:ext uri="{FF2B5EF4-FFF2-40B4-BE49-F238E27FC236}">
                  <a16:creationId xmlns:a16="http://schemas.microsoft.com/office/drawing/2014/main" id="{CEB6C800-DA9E-A4C9-4124-EA6328801F5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96984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ntestazione della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81A99FD-A18D-4AC6-92B0-69E29E35743B}" type="datetime1">
              <a:rPr lang="it-IT" noProof="0" smtClean="0"/>
              <a:t>29/10/2025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‹#›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1735138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30399" y="3746500"/>
            <a:ext cx="8331202" cy="1308100"/>
          </a:xfrm>
        </p:spPr>
        <p:txBody>
          <a:bodyPr rtlCol="0" anchor="b" anchorCtr="0">
            <a:noAutofit/>
          </a:bodyPr>
          <a:lstStyle>
            <a:lvl1pPr algn="ctr"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9304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5369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E34F9DA6-2E1F-35EE-F5BC-AE7D33A64354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09D3B8B2-D71C-EF3D-506A-2A57F7BD29A1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8A5D1CF0-1D2B-A1C0-45F2-0A6FF78050E6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9" name="Immagine 8">
              <a:extLst>
                <a:ext uri="{FF2B5EF4-FFF2-40B4-BE49-F238E27FC236}">
                  <a16:creationId xmlns:a16="http://schemas.microsoft.com/office/drawing/2014/main" id="{9BE25E09-1F98-F881-F19B-829F52969B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66489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3B79944-34CF-4A72-AC1B-909189585767}" type="datetime1">
              <a:rPr lang="it-IT" noProof="0" smtClean="0"/>
              <a:t>29/10/2025</a:t>
            </a:fld>
            <a:endParaRPr lang="it-IT" noProof="0" dirty="0"/>
          </a:p>
        </p:txBody>
      </p:sp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‹#›</a:t>
            </a:fld>
            <a:endParaRPr lang="it-IT" noProof="0" dirty="0"/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95A08AA0-3B13-6134-3D6B-3A364C13954C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6F77EB52-892A-0092-6498-F8B104F1C7A9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D2A55855-B5DC-CAD4-E6F6-BC1ABAE5E3A5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1" name="Immagine 10">
              <a:extLst>
                <a:ext uri="{FF2B5EF4-FFF2-40B4-BE49-F238E27FC236}">
                  <a16:creationId xmlns:a16="http://schemas.microsoft.com/office/drawing/2014/main" id="{B521CE2C-F458-53E6-15A4-3DDF32EA674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87972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 algn="l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186731" y="2958274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395" y="2958273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AF3A87-C769-4508-A602-98056DD906C2}" type="datetime1">
              <a:rPr lang="it-IT" noProof="0" smtClean="0"/>
              <a:t>29/10/2025</a:t>
            </a:fld>
            <a:endParaRPr lang="it-IT" noProof="0" dirty="0"/>
          </a:p>
        </p:txBody>
      </p:sp>
      <p:sp>
        <p:nvSpPr>
          <p:cNvPr id="11" name="Segnaposto piè di pagina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‹#›</a:t>
            </a:fld>
            <a:endParaRPr lang="it-IT" noProof="0" dirty="0"/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7C265325-6F9C-85D0-B0E3-B67B79A71EFB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id="{0F8495D8-D76B-C6E5-2386-59639E58D398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EE2559C6-9DA2-3A38-C40B-D414A5CFA47E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id="{4AD1E231-96D8-8062-91A5-4288B1B3A5C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9594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F1DB439-C8A9-45DF-AFF2-9EFA3E72C152}" type="datetime1">
              <a:rPr lang="it-IT" noProof="0" smtClean="0"/>
              <a:t>29/10/2025</a:t>
            </a:fld>
            <a:endParaRPr lang="it-IT" noProof="0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‹#›</a:t>
            </a:fld>
            <a:endParaRPr lang="it-IT" noProof="0" dirty="0"/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id="{C3BF1989-943E-5095-52C1-5D54A4F57E6A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4" name="Rettangolo 3">
              <a:extLst>
                <a:ext uri="{FF2B5EF4-FFF2-40B4-BE49-F238E27FC236}">
                  <a16:creationId xmlns:a16="http://schemas.microsoft.com/office/drawing/2014/main" id="{3DB00B3A-C73C-FEF7-D0EA-50032E3A0EDB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1B142B75-6E1A-3326-7672-BF16E2BEC6CD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9" name="Immagine 8">
              <a:extLst>
                <a:ext uri="{FF2B5EF4-FFF2-40B4-BE49-F238E27FC236}">
                  <a16:creationId xmlns:a16="http://schemas.microsoft.com/office/drawing/2014/main" id="{1CDA020C-77E6-4573-D69A-C399851DF6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80013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po 19">
            <a:extLst>
              <a:ext uri="{FF2B5EF4-FFF2-40B4-BE49-F238E27FC236}">
                <a16:creationId xmlns:a16="http://schemas.microsoft.com/office/drawing/2014/main" id="{19B7BF6A-3EF9-279C-05CD-62BA2EE27242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10" name="Rettangolo 9">
              <a:extLst>
                <a:ext uri="{FF2B5EF4-FFF2-40B4-BE49-F238E27FC236}">
                  <a16:creationId xmlns:a16="http://schemas.microsoft.com/office/drawing/2014/main" id="{DFAB8DF2-5E8E-AAC9-5CFB-04F9609C1AF6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D1867750-EA89-EFEA-40CB-4FA8E18FEF5A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2" name="Immagine 11">
              <a:extLst>
                <a:ext uri="{FF2B5EF4-FFF2-40B4-BE49-F238E27FC236}">
                  <a16:creationId xmlns:a16="http://schemas.microsoft.com/office/drawing/2014/main" id="{5C1440DD-F731-6E48-65CC-2D288A20D2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  <p:grpSp>
        <p:nvGrpSpPr>
          <p:cNvPr id="19" name="Gruppo 18">
            <a:extLst>
              <a:ext uri="{FF2B5EF4-FFF2-40B4-BE49-F238E27FC236}">
                <a16:creationId xmlns:a16="http://schemas.microsoft.com/office/drawing/2014/main" id="{6C7DC939-7217-A60C-AAE6-CFC9326765EE}"/>
              </a:ext>
            </a:extLst>
          </p:cNvPr>
          <p:cNvGrpSpPr/>
          <p:nvPr userDrawn="1"/>
        </p:nvGrpSpPr>
        <p:grpSpPr>
          <a:xfrm>
            <a:off x="8166735" y="10623"/>
            <a:ext cx="2857500" cy="6119550"/>
            <a:chOff x="4425159" y="10623"/>
            <a:chExt cx="2857500" cy="6119550"/>
          </a:xfrm>
        </p:grpSpPr>
        <p:sp>
          <p:nvSpPr>
            <p:cNvPr id="6" name="Parallelogramma 14">
              <a:extLst>
                <a:ext uri="{FF2B5EF4-FFF2-40B4-BE49-F238E27FC236}">
                  <a16:creationId xmlns:a16="http://schemas.microsoft.com/office/drawing/2014/main" id="{AF082EE3-41AA-4817-A1CC-C33DDB8F675F}"/>
                </a:ext>
              </a:extLst>
            </p:cNvPr>
            <p:cNvSpPr/>
            <p:nvPr userDrawn="1"/>
          </p:nvSpPr>
          <p:spPr>
            <a:xfrm>
              <a:off x="4425159" y="10623"/>
              <a:ext cx="2857500" cy="6119550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18" name="Immagine 17">
              <a:extLst>
                <a:ext uri="{FF2B5EF4-FFF2-40B4-BE49-F238E27FC236}">
                  <a16:creationId xmlns:a16="http://schemas.microsoft.com/office/drawing/2014/main" id="{DCCC9D6E-2F2B-2AA8-15B1-DBEAB565E16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25164" y="580196"/>
              <a:ext cx="2831281" cy="49296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10507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16548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2CA46E8E-89D0-493E-ABBF-B63A9C819C41}" type="datetime1">
              <a:rPr lang="it-IT" noProof="0" smtClean="0"/>
              <a:t>29/10/2025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‹#›</a:t>
            </a:fld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0F25E55C-1C16-46C6-B789-A4B2BCEF8F86}"/>
              </a:ext>
            </a:extLst>
          </p:cNvPr>
          <p:cNvSpPr/>
          <p:nvPr userDrawn="1"/>
        </p:nvSpPr>
        <p:spPr>
          <a:xfrm>
            <a:off x="0" y="1011981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grpSp>
        <p:nvGrpSpPr>
          <p:cNvPr id="12" name="Gruppo 11">
            <a:extLst>
              <a:ext uri="{FF2B5EF4-FFF2-40B4-BE49-F238E27FC236}">
                <a16:creationId xmlns:a16="http://schemas.microsoft.com/office/drawing/2014/main" id="{E5BF0961-A70C-D79A-DF8E-DE4FF7A0A45D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9" name="Parallelogramma 14">
              <a:extLst>
                <a:ext uri="{FF2B5EF4-FFF2-40B4-BE49-F238E27FC236}">
                  <a16:creationId xmlns:a16="http://schemas.microsoft.com/office/drawing/2014/main" id="{F0532277-D603-17CA-7706-8AFB3C60BD4D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10" name="Immagine 9">
              <a:extLst>
                <a:ext uri="{FF2B5EF4-FFF2-40B4-BE49-F238E27FC236}">
                  <a16:creationId xmlns:a16="http://schemas.microsoft.com/office/drawing/2014/main" id="{D65EBDA1-EBE9-0CCF-A58A-C842DB8BEEB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9028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18" r:id="rId2"/>
    <p:sldLayoutId id="2147483707" r:id="rId3"/>
    <p:sldLayoutId id="2147483708" r:id="rId4"/>
    <p:sldLayoutId id="2147483719" r:id="rId5"/>
    <p:sldLayoutId id="2147483709" r:id="rId6"/>
    <p:sldLayoutId id="2147483716" r:id="rId7"/>
    <p:sldLayoutId id="2147483710" r:id="rId8"/>
    <p:sldLayoutId id="2147483711" r:id="rId9"/>
    <p:sldLayoutId id="2147483712" r:id="rId10"/>
    <p:sldLayoutId id="2147483727" r:id="rId11"/>
    <p:sldLayoutId id="2147483720" r:id="rId12"/>
    <p:sldLayoutId id="2147483721" r:id="rId13"/>
    <p:sldLayoutId id="2147483725" r:id="rId14"/>
    <p:sldLayoutId id="2147483726" r:id="rId15"/>
    <p:sldLayoutId id="2147483722" r:id="rId16"/>
    <p:sldLayoutId id="2147483723" r:id="rId17"/>
    <p:sldLayoutId id="2147483715" r:id="rId18"/>
    <p:sldLayoutId id="2147483713" r:id="rId19"/>
    <p:sldLayoutId id="2147483714" r:id="rId2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spc="-50" baseline="0">
          <a:solidFill>
            <a:schemeClr val="tx1">
              <a:lumMod val="75000"/>
              <a:lumOff val="25000"/>
            </a:schemeClr>
          </a:solidFill>
          <a:latin typeface="+mn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87" userDrawn="1">
          <p15:clr>
            <a:srgbClr val="F26B43"/>
          </p15:clr>
        </p15:guide>
        <p15:guide id="2" pos="688" userDrawn="1">
          <p15:clr>
            <a:srgbClr val="F26B43"/>
          </p15:clr>
        </p15:guide>
        <p15:guide id="3" pos="7038" userDrawn="1">
          <p15:clr>
            <a:srgbClr val="F26B43"/>
          </p15:clr>
        </p15:guide>
        <p15:guide id="4" orient="horz" pos="3702" userDrawn="1">
          <p15:clr>
            <a:srgbClr val="F26B43"/>
          </p15:clr>
        </p15:guide>
        <p15:guide id="5" orient="horz" pos="406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4.png"/><Relationship Id="rId5" Type="http://schemas.openxmlformats.org/officeDocument/2006/relationships/diagramLayout" Target="../diagrams/layout1.xml"/><Relationship Id="rId10" Type="http://schemas.openxmlformats.org/officeDocument/2006/relationships/image" Target="../media/image7.svg"/><Relationship Id="rId4" Type="http://schemas.openxmlformats.org/officeDocument/2006/relationships/diagramData" Target="../diagrams/data1.xml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.pn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jpeg"/><Relationship Id="rId5" Type="http://schemas.openxmlformats.org/officeDocument/2006/relationships/image" Target="../media/image4.pn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29400" y="758952"/>
            <a:ext cx="5134708" cy="2806369"/>
          </a:xfrm>
        </p:spPr>
        <p:txBody>
          <a:bodyPr>
            <a:noAutofit/>
          </a:bodyPr>
          <a:lstStyle/>
          <a:p>
            <a:r>
              <a:rPr lang="it-IT" sz="3600" dirty="0">
                <a:solidFill>
                  <a:srgbClr val="304297"/>
                </a:solidFill>
              </a:rPr>
              <a:t>MALATTIA DA REFLUSSO GASTROESOFAGEO ED ERNIA IATALE NEL PAZIENTE CON OBESITÀ. </a:t>
            </a:r>
            <a:br>
              <a:rPr lang="it-IT" sz="3600" dirty="0">
                <a:solidFill>
                  <a:srgbClr val="304297"/>
                </a:solidFill>
              </a:rPr>
            </a:br>
            <a:br>
              <a:rPr lang="it-IT" sz="3600" dirty="0">
                <a:solidFill>
                  <a:srgbClr val="304297"/>
                </a:solidFill>
              </a:rPr>
            </a:br>
            <a:r>
              <a:rPr lang="it-IT" sz="3600" dirty="0">
                <a:solidFill>
                  <a:srgbClr val="304297"/>
                </a:solidFill>
              </a:rPr>
              <a:t>FACCIAMO CHIAREZZA?</a:t>
            </a:r>
          </a:p>
        </p:txBody>
      </p:sp>
      <p:sp>
        <p:nvSpPr>
          <p:cNvPr id="4" name="Sottotitolo 3">
            <a:extLst>
              <a:ext uri="{FF2B5EF4-FFF2-40B4-BE49-F238E27FC236}">
                <a16:creationId xmlns:a16="http://schemas.microsoft.com/office/drawing/2014/main" id="{91A9603A-D223-47EF-B35B-86424F3280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29399" y="4114217"/>
            <a:ext cx="5478729" cy="1984831"/>
          </a:xfrm>
        </p:spPr>
        <p:txBody>
          <a:bodyPr>
            <a:normAutofit fontScale="70000" lnSpcReduction="20000"/>
          </a:bodyPr>
          <a:lstStyle/>
          <a:p>
            <a:r>
              <a:rPr lang="it-IT" sz="2800" b="1" dirty="0">
                <a:solidFill>
                  <a:srgbClr val="E79130"/>
                </a:solidFill>
              </a:rPr>
              <a:t>Francesco M. Carrano</a:t>
            </a:r>
          </a:p>
          <a:p>
            <a:r>
              <a:rPr lang="it-IT" sz="2800" b="1" dirty="0">
                <a:solidFill>
                  <a:srgbClr val="E79130"/>
                </a:solidFill>
              </a:rPr>
              <a:t>UOC Chirurgia Generale e d’urgenza</a:t>
            </a:r>
          </a:p>
          <a:p>
            <a:r>
              <a:rPr lang="it-IT" sz="2800" b="1" dirty="0" err="1">
                <a:solidFill>
                  <a:srgbClr val="E79130"/>
                </a:solidFill>
              </a:rPr>
              <a:t>Aou</a:t>
            </a:r>
            <a:r>
              <a:rPr lang="it-IT" sz="2800" b="1" dirty="0">
                <a:solidFill>
                  <a:srgbClr val="E79130"/>
                </a:solidFill>
              </a:rPr>
              <a:t> </a:t>
            </a:r>
            <a:r>
              <a:rPr lang="it-IT" sz="2800" b="1" dirty="0" err="1">
                <a:solidFill>
                  <a:srgbClr val="E79130"/>
                </a:solidFill>
              </a:rPr>
              <a:t>sant’andrea</a:t>
            </a:r>
            <a:r>
              <a:rPr lang="it-IT" sz="2800" b="1" dirty="0">
                <a:solidFill>
                  <a:srgbClr val="E79130"/>
                </a:solidFill>
              </a:rPr>
              <a:t>, </a:t>
            </a:r>
            <a:br>
              <a:rPr lang="it-IT" sz="2800" b="1" dirty="0">
                <a:solidFill>
                  <a:srgbClr val="E79130"/>
                </a:solidFill>
              </a:rPr>
            </a:br>
            <a:r>
              <a:rPr lang="it-IT" sz="2800" b="1" dirty="0">
                <a:solidFill>
                  <a:srgbClr val="E79130"/>
                </a:solidFill>
              </a:rPr>
              <a:t>università degli studi di </a:t>
            </a:r>
            <a:r>
              <a:rPr lang="it-IT" sz="2800" b="1" dirty="0" err="1">
                <a:solidFill>
                  <a:srgbClr val="E79130"/>
                </a:solidFill>
              </a:rPr>
              <a:t>roma</a:t>
            </a:r>
            <a:r>
              <a:rPr lang="it-IT" sz="2800" b="1" dirty="0">
                <a:solidFill>
                  <a:srgbClr val="E79130"/>
                </a:solidFill>
              </a:rPr>
              <a:t> </a:t>
            </a:r>
            <a:br>
              <a:rPr lang="it-IT" sz="2800" b="1" dirty="0">
                <a:solidFill>
                  <a:srgbClr val="E79130"/>
                </a:solidFill>
              </a:rPr>
            </a:br>
            <a:r>
              <a:rPr lang="it-IT" sz="2800" b="1" dirty="0">
                <a:solidFill>
                  <a:srgbClr val="E79130"/>
                </a:solidFill>
              </a:rPr>
              <a:t>«la sapienza»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4D19DE2C-848F-B471-54A6-61BFB5723C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7791" y="6341569"/>
            <a:ext cx="121920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115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179020-C22E-F0B4-8469-F6C8C1DDF0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">
            <a:extLst>
              <a:ext uri="{FF2B5EF4-FFF2-40B4-BE49-F238E27FC236}">
                <a16:creationId xmlns:a16="http://schemas.microsoft.com/office/drawing/2014/main" id="{80AC403F-F0B7-BF64-58A2-8122C988A8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1" t="2912" r="5602" b="2852"/>
          <a:stretch>
            <a:fillRect/>
          </a:stretch>
        </p:blipFill>
        <p:spPr bwMode="auto">
          <a:xfrm>
            <a:off x="5453261" y="1410029"/>
            <a:ext cx="6717874" cy="4606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D9AB231-46D9-BEB8-A3D0-4E0D742E9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Analisi</a:t>
            </a:r>
            <a:r>
              <a:rPr lang="en-US" dirty="0"/>
              <a:t> </a:t>
            </a:r>
            <a:r>
              <a:rPr lang="en-US" dirty="0" err="1"/>
              <a:t>complicanze</a:t>
            </a:r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B163C518-559B-FBEC-E8B3-3CBA3F5EDA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7241" y="217764"/>
            <a:ext cx="121920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Bar chart showing reintervention rates stratified by BMI category, demonstrating clear dose-response relationship from 0% in Classes I-II to 33.3% in Class IV (p=0.005)">
            <a:extLst>
              <a:ext uri="{FF2B5EF4-FFF2-40B4-BE49-F238E27FC236}">
                <a16:creationId xmlns:a16="http://schemas.microsoft.com/office/drawing/2014/main" id="{21E6CDF8-3D1B-9759-23CF-D9A7EF878E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58" r="8297" b="6990"/>
          <a:stretch>
            <a:fillRect/>
          </a:stretch>
        </p:blipFill>
        <p:spPr bwMode="auto">
          <a:xfrm>
            <a:off x="81825" y="1941822"/>
            <a:ext cx="5337069" cy="3856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BA7DB4B-7881-0257-149A-A21F5EEDEFE4}"/>
              </a:ext>
            </a:extLst>
          </p:cNvPr>
          <p:cNvSpPr txBox="1"/>
          <p:nvPr/>
        </p:nvSpPr>
        <p:spPr>
          <a:xfrm>
            <a:off x="1097280" y="2383441"/>
            <a:ext cx="35606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0" i="0" dirty="0">
                <a:effectLst/>
                <a:latin typeface="fkGroteskNeue"/>
              </a:rPr>
              <a:t>Overall reintervention rate = 10.1%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B7E4694-A2E3-E640-13B3-C7F08BA29B62}"/>
              </a:ext>
            </a:extLst>
          </p:cNvPr>
          <p:cNvGrpSpPr/>
          <p:nvPr/>
        </p:nvGrpSpPr>
        <p:grpSpPr>
          <a:xfrm>
            <a:off x="7767195" y="3378539"/>
            <a:ext cx="1045003" cy="983132"/>
            <a:chOff x="8941482" y="3870105"/>
            <a:chExt cx="1045003" cy="983132"/>
          </a:xfrm>
        </p:grpSpPr>
        <p:sp>
          <p:nvSpPr>
            <p:cNvPr id="45" name="Circle: Hollow 44">
              <a:extLst>
                <a:ext uri="{FF2B5EF4-FFF2-40B4-BE49-F238E27FC236}">
                  <a16:creationId xmlns:a16="http://schemas.microsoft.com/office/drawing/2014/main" id="{C5E3435E-6FFD-924C-F324-438CB959E7AB}"/>
                </a:ext>
              </a:extLst>
            </p:cNvPr>
            <p:cNvSpPr/>
            <p:nvPr/>
          </p:nvSpPr>
          <p:spPr>
            <a:xfrm>
              <a:off x="8941482" y="3870105"/>
              <a:ext cx="1045003" cy="983132"/>
            </a:xfrm>
            <a:prstGeom prst="donut">
              <a:avLst>
                <a:gd name="adj" fmla="val 5101"/>
              </a:avLst>
            </a:prstGeom>
            <a:solidFill>
              <a:srgbClr val="7EB74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>
                <a:solidFill>
                  <a:schemeClr val="tx1"/>
                </a:solidFill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5FB777BF-F1C1-A946-E36E-9E6CBBE9EC4B}"/>
                </a:ext>
              </a:extLst>
            </p:cNvPr>
            <p:cNvSpPr txBox="1"/>
            <p:nvPr/>
          </p:nvSpPr>
          <p:spPr>
            <a:xfrm>
              <a:off x="9004536" y="4013146"/>
              <a:ext cx="918895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0B4A7E"/>
                  </a:solidFill>
                </a:rPr>
                <a:t>7.4%</a:t>
              </a:r>
            </a:p>
            <a:p>
              <a:pPr algn="ctr"/>
              <a:r>
                <a:rPr lang="en-US" sz="800" dirty="0">
                  <a:solidFill>
                    <a:srgbClr val="0B4A7E"/>
                  </a:solidFill>
                </a:rPr>
                <a:t>TASSO DI RECIDIVA</a:t>
              </a:r>
            </a:p>
            <a:p>
              <a:pPr algn="ctr"/>
              <a:r>
                <a:rPr lang="en-US" sz="800" dirty="0">
                  <a:solidFill>
                    <a:srgbClr val="0B4A7E"/>
                  </a:solidFill>
                </a:rPr>
                <a:t>ERNIA IATALE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8976373F-B90E-AB15-002B-C6675093560D}"/>
              </a:ext>
            </a:extLst>
          </p:cNvPr>
          <p:cNvGrpSpPr/>
          <p:nvPr/>
        </p:nvGrpSpPr>
        <p:grpSpPr>
          <a:xfrm>
            <a:off x="8384619" y="4571828"/>
            <a:ext cx="1045003" cy="983132"/>
            <a:chOff x="10110677" y="3870105"/>
            <a:chExt cx="1045003" cy="983132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53C0F15E-7776-3534-95EB-9F5F099110A1}"/>
                </a:ext>
              </a:extLst>
            </p:cNvPr>
            <p:cNvSpPr txBox="1"/>
            <p:nvPr/>
          </p:nvSpPr>
          <p:spPr>
            <a:xfrm>
              <a:off x="10192648" y="4013146"/>
              <a:ext cx="918895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D62528"/>
                  </a:solidFill>
                </a:rPr>
                <a:t>10.1%</a:t>
              </a:r>
            </a:p>
            <a:p>
              <a:pPr algn="ctr"/>
              <a:r>
                <a:rPr lang="en-US" sz="800" dirty="0">
                  <a:solidFill>
                    <a:srgbClr val="0B4A7E"/>
                  </a:solidFill>
                </a:rPr>
                <a:t>TASSO DI REINTERVENTO</a:t>
              </a:r>
            </a:p>
          </p:txBody>
        </p:sp>
        <p:sp>
          <p:nvSpPr>
            <p:cNvPr id="48" name="Circle: Hollow 47">
              <a:extLst>
                <a:ext uri="{FF2B5EF4-FFF2-40B4-BE49-F238E27FC236}">
                  <a16:creationId xmlns:a16="http://schemas.microsoft.com/office/drawing/2014/main" id="{D9054B57-E1BF-0556-345D-0D53B57DF853}"/>
                </a:ext>
              </a:extLst>
            </p:cNvPr>
            <p:cNvSpPr/>
            <p:nvPr/>
          </p:nvSpPr>
          <p:spPr>
            <a:xfrm>
              <a:off x="10110677" y="3870105"/>
              <a:ext cx="1045003" cy="983132"/>
            </a:xfrm>
            <a:prstGeom prst="donut">
              <a:avLst>
                <a:gd name="adj" fmla="val 5101"/>
              </a:avLst>
            </a:prstGeom>
            <a:solidFill>
              <a:srgbClr val="D6252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>
                <a:solidFill>
                  <a:schemeClr val="tx1"/>
                </a:solidFill>
              </a:endParaRPr>
            </a:p>
          </p:txBody>
        </p:sp>
      </p:grpSp>
      <p:pic>
        <p:nvPicPr>
          <p:cNvPr id="7" name="Picture 2">
            <a:extLst>
              <a:ext uri="{FF2B5EF4-FFF2-40B4-BE49-F238E27FC236}">
                <a16:creationId xmlns:a16="http://schemas.microsoft.com/office/drawing/2014/main" id="{A66ECD5B-7D94-4920-DDB7-910F9681B7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8031" y="5702233"/>
            <a:ext cx="121920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78862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70203E-2E6D-262A-710A-E01BE78FE5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51970-560D-E333-0C31-B73A8D4E9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9744" y="-667253"/>
            <a:ext cx="9015725" cy="1450757"/>
          </a:xfrm>
        </p:spPr>
        <p:txBody>
          <a:bodyPr/>
          <a:lstStyle/>
          <a:p>
            <a:r>
              <a:rPr lang="en-US" dirty="0" err="1"/>
              <a:t>Obiettivo</a:t>
            </a:r>
            <a:r>
              <a:rPr lang="en-US" dirty="0"/>
              <a:t> </a:t>
            </a:r>
            <a:r>
              <a:rPr lang="en-US" dirty="0" err="1"/>
              <a:t>primario</a:t>
            </a:r>
            <a:r>
              <a:rPr lang="en-US" dirty="0"/>
              <a:t> – GERD post-op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CABD2B77-B07D-CF2C-B776-8DC2CD1A6323}"/>
              </a:ext>
            </a:extLst>
          </p:cNvPr>
          <p:cNvGrpSpPr/>
          <p:nvPr/>
        </p:nvGrpSpPr>
        <p:grpSpPr>
          <a:xfrm>
            <a:off x="999345" y="929965"/>
            <a:ext cx="10193309" cy="4998070"/>
            <a:chOff x="47094" y="1070929"/>
            <a:chExt cx="10193309" cy="499807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0CD8AD6-22EF-C9EA-C345-4BE8A81114B5}"/>
                </a:ext>
              </a:extLst>
            </p:cNvPr>
            <p:cNvSpPr txBox="1"/>
            <p:nvPr/>
          </p:nvSpPr>
          <p:spPr>
            <a:xfrm>
              <a:off x="6319428" y="2387552"/>
              <a:ext cx="35977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50% SENZA GERD pre-op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7B99E59-E493-1FEC-BA30-7B24309E214A}"/>
                </a:ext>
              </a:extLst>
            </p:cNvPr>
            <p:cNvSpPr txBox="1"/>
            <p:nvPr/>
          </p:nvSpPr>
          <p:spPr>
            <a:xfrm>
              <a:off x="2512962" y="3518185"/>
              <a:ext cx="1940798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0B4A7E"/>
                  </a:solidFill>
                </a:rPr>
                <a:t>GERD PERSISTENTE</a:t>
              </a:r>
            </a:p>
            <a:p>
              <a:pPr algn="ctr"/>
              <a:r>
                <a:rPr lang="en-US" sz="4400" b="1" dirty="0">
                  <a:solidFill>
                    <a:srgbClr val="F08133"/>
                  </a:solidFill>
                </a:rPr>
                <a:t>34%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20B6179-3A53-5B62-2205-68BC4CB63846}"/>
                </a:ext>
              </a:extLst>
            </p:cNvPr>
            <p:cNvSpPr txBox="1"/>
            <p:nvPr/>
          </p:nvSpPr>
          <p:spPr>
            <a:xfrm>
              <a:off x="47094" y="3518185"/>
              <a:ext cx="1940798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0B4A7E"/>
                  </a:solidFill>
                </a:rPr>
                <a:t>RISOLUZIONE GERD</a:t>
              </a:r>
            </a:p>
            <a:p>
              <a:pPr algn="ctr"/>
              <a:r>
                <a:rPr lang="en-US" sz="4400" b="1" dirty="0">
                  <a:solidFill>
                    <a:srgbClr val="7EB74D"/>
                  </a:solidFill>
                </a:rPr>
                <a:t>66%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90D3082-517A-D0AC-D793-ECD23AD4A392}"/>
                </a:ext>
              </a:extLst>
            </p:cNvPr>
            <p:cNvSpPr txBox="1"/>
            <p:nvPr/>
          </p:nvSpPr>
          <p:spPr>
            <a:xfrm>
              <a:off x="3483361" y="5053336"/>
              <a:ext cx="3272602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0B4A7E"/>
                  </a:solidFill>
                </a:rPr>
                <a:t>PREVALENZA GERD POST-OP</a:t>
              </a:r>
            </a:p>
            <a:p>
              <a:pPr algn="ctr"/>
              <a:r>
                <a:rPr lang="en-US" sz="4400" b="1" dirty="0">
                  <a:solidFill>
                    <a:srgbClr val="0B4A7E"/>
                  </a:solidFill>
                </a:rPr>
                <a:t>32.1%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ED32258-83C1-9542-9539-555A23E68C8A}"/>
                </a:ext>
              </a:extLst>
            </p:cNvPr>
            <p:cNvSpPr txBox="1"/>
            <p:nvPr/>
          </p:nvSpPr>
          <p:spPr>
            <a:xfrm>
              <a:off x="5965561" y="3518185"/>
              <a:ext cx="1940798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0B4A7E"/>
                  </a:solidFill>
                </a:rPr>
                <a:t>DE-NOVO GERD</a:t>
              </a:r>
              <a:endParaRPr lang="en-US" sz="1600" b="1" dirty="0">
                <a:solidFill>
                  <a:srgbClr val="D62528"/>
                </a:solidFill>
              </a:endParaRPr>
            </a:p>
            <a:p>
              <a:pPr algn="ctr"/>
              <a:r>
                <a:rPr lang="en-US" sz="4400" b="1" dirty="0">
                  <a:solidFill>
                    <a:srgbClr val="D62528"/>
                  </a:solidFill>
                </a:rPr>
                <a:t>30.2%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CDAB491-60C9-7CA8-76DE-22D7636C4716}"/>
                </a:ext>
              </a:extLst>
            </p:cNvPr>
            <p:cNvSpPr txBox="1"/>
            <p:nvPr/>
          </p:nvSpPr>
          <p:spPr>
            <a:xfrm>
              <a:off x="3919896" y="1070929"/>
              <a:ext cx="2399533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PAZIENTI STUDIO</a:t>
              </a:r>
            </a:p>
            <a:p>
              <a:pPr algn="ctr"/>
              <a:r>
                <a:rPr lang="en-US" sz="1400" dirty="0"/>
                <a:t>n= 111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8464817-D1D3-E4ED-570E-3644AD613A2A}"/>
                </a:ext>
              </a:extLst>
            </p:cNvPr>
            <p:cNvSpPr txBox="1"/>
            <p:nvPr/>
          </p:nvSpPr>
          <p:spPr>
            <a:xfrm>
              <a:off x="692236" y="2387553"/>
              <a:ext cx="32276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50% CON GERD pre-op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92DE188-A60B-B7C7-A50E-6B1C7837680D}"/>
                </a:ext>
              </a:extLst>
            </p:cNvPr>
            <p:cNvSpPr txBox="1"/>
            <p:nvPr/>
          </p:nvSpPr>
          <p:spPr>
            <a:xfrm>
              <a:off x="8299605" y="3518185"/>
              <a:ext cx="1940798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0B4A7E"/>
                  </a:solidFill>
                </a:rPr>
                <a:t>ASSENZA GERD</a:t>
              </a:r>
            </a:p>
            <a:p>
              <a:pPr algn="ctr"/>
              <a:r>
                <a:rPr lang="en-US" sz="4400" b="1" dirty="0">
                  <a:solidFill>
                    <a:srgbClr val="7EB74D"/>
                  </a:solidFill>
                </a:rPr>
                <a:t>69.8%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A9B224DE-D6B8-2C13-D888-6015E8190410}"/>
                </a:ext>
              </a:extLst>
            </p:cNvPr>
            <p:cNvCxnSpPr>
              <a:stCxn id="3" idx="2"/>
              <a:endCxn id="4" idx="0"/>
            </p:cNvCxnSpPr>
            <p:nvPr/>
          </p:nvCxnSpPr>
          <p:spPr>
            <a:xfrm flipH="1">
              <a:off x="2306066" y="1748037"/>
              <a:ext cx="2813597" cy="63951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73374C8D-5105-DA80-9A04-4F91027E132E}"/>
                </a:ext>
              </a:extLst>
            </p:cNvPr>
            <p:cNvCxnSpPr>
              <a:stCxn id="3" idx="2"/>
              <a:endCxn id="5" idx="0"/>
            </p:cNvCxnSpPr>
            <p:nvPr/>
          </p:nvCxnSpPr>
          <p:spPr>
            <a:xfrm>
              <a:off x="5119663" y="1748037"/>
              <a:ext cx="2998647" cy="63951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B1147A90-0F56-0AE0-836C-AC36A9780CC7}"/>
                </a:ext>
              </a:extLst>
            </p:cNvPr>
            <p:cNvCxnSpPr>
              <a:stCxn id="4" idx="2"/>
              <a:endCxn id="24" idx="0"/>
            </p:cNvCxnSpPr>
            <p:nvPr/>
          </p:nvCxnSpPr>
          <p:spPr>
            <a:xfrm flipH="1">
              <a:off x="1017493" y="2849218"/>
              <a:ext cx="1288573" cy="66896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7C03062A-287D-B1A2-56DB-D386D555AC72}"/>
                </a:ext>
              </a:extLst>
            </p:cNvPr>
            <p:cNvCxnSpPr>
              <a:stCxn id="4" idx="2"/>
              <a:endCxn id="25" idx="0"/>
            </p:cNvCxnSpPr>
            <p:nvPr/>
          </p:nvCxnSpPr>
          <p:spPr>
            <a:xfrm>
              <a:off x="2306066" y="2849218"/>
              <a:ext cx="1177295" cy="66896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BA92AA7A-1374-6CF8-E8B8-C67164BC81CB}"/>
                </a:ext>
              </a:extLst>
            </p:cNvPr>
            <p:cNvCxnSpPr>
              <a:stCxn id="5" idx="2"/>
              <a:endCxn id="26" idx="0"/>
            </p:cNvCxnSpPr>
            <p:nvPr/>
          </p:nvCxnSpPr>
          <p:spPr>
            <a:xfrm flipH="1">
              <a:off x="6935960" y="2849217"/>
              <a:ext cx="1182350" cy="66896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BEC2D8A3-8C21-29FC-0FC5-7F0AB7CABFC0}"/>
                </a:ext>
              </a:extLst>
            </p:cNvPr>
            <p:cNvCxnSpPr>
              <a:stCxn id="5" idx="2"/>
              <a:endCxn id="7" idx="0"/>
            </p:cNvCxnSpPr>
            <p:nvPr/>
          </p:nvCxnSpPr>
          <p:spPr>
            <a:xfrm>
              <a:off x="8118310" y="2849217"/>
              <a:ext cx="1151694" cy="66896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2858E6D3-D1BC-EF5B-CE63-52800204A312}"/>
                </a:ext>
              </a:extLst>
            </p:cNvPr>
            <p:cNvCxnSpPr>
              <a:stCxn id="25" idx="2"/>
              <a:endCxn id="27" idx="0"/>
            </p:cNvCxnSpPr>
            <p:nvPr/>
          </p:nvCxnSpPr>
          <p:spPr>
            <a:xfrm>
              <a:off x="3483361" y="4533848"/>
              <a:ext cx="1636301" cy="519488"/>
            </a:xfrm>
            <a:prstGeom prst="straightConnector1">
              <a:avLst/>
            </a:prstGeom>
            <a:ln w="19050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8147F033-F3E1-A8D7-44A9-3DBD3A2FC56E}"/>
                </a:ext>
              </a:extLst>
            </p:cNvPr>
            <p:cNvCxnSpPr>
              <a:stCxn id="26" idx="2"/>
              <a:endCxn id="27" idx="0"/>
            </p:cNvCxnSpPr>
            <p:nvPr/>
          </p:nvCxnSpPr>
          <p:spPr>
            <a:xfrm flipH="1">
              <a:off x="5119662" y="4533848"/>
              <a:ext cx="1816298" cy="519488"/>
            </a:xfrm>
            <a:prstGeom prst="straightConnector1">
              <a:avLst/>
            </a:prstGeom>
            <a:ln w="19050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D402FEA0-E35C-2D2D-B4F1-BA7B1D237BBE}"/>
              </a:ext>
            </a:extLst>
          </p:cNvPr>
          <p:cNvSpPr txBox="1"/>
          <p:nvPr/>
        </p:nvSpPr>
        <p:spPr>
          <a:xfrm>
            <a:off x="8479386" y="5743369"/>
            <a:ext cx="1773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FU= 10 anni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316776AA-49CD-405E-A184-78B456DDF0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8031" y="5702233"/>
            <a:ext cx="121920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32292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1E3EEC-8629-061C-5427-79F94E6809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C6467-317D-BF5D-8594-AF3301CD4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Recidiva</a:t>
            </a:r>
            <a:r>
              <a:rPr lang="en-US" dirty="0"/>
              <a:t> HH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71551C9-24A7-05F6-2686-8DCFDD374F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8145" y="5626461"/>
            <a:ext cx="121920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Content Placeholder 7" descr="A group of green and red graphs&#10;&#10;AI-generated content may be incorrect.">
            <a:extLst>
              <a:ext uri="{FF2B5EF4-FFF2-40B4-BE49-F238E27FC236}">
                <a16:creationId xmlns:a16="http://schemas.microsoft.com/office/drawing/2014/main" id="{319C9ED5-66F5-B26A-2584-706746367E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5171" y="112713"/>
            <a:ext cx="7646167" cy="5439752"/>
          </a:xfr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205ECC-DC15-A71A-A451-E8EB9F2A7364}"/>
              </a:ext>
            </a:extLst>
          </p:cNvPr>
          <p:cNvSpPr txBox="1">
            <a:spLocks/>
          </p:cNvSpPr>
          <p:nvPr/>
        </p:nvSpPr>
        <p:spPr>
          <a:xfrm>
            <a:off x="126302" y="2047339"/>
            <a:ext cx="4017806" cy="4113138"/>
          </a:xfrm>
          <a:prstGeom prst="rect">
            <a:avLst/>
          </a:prstGeom>
        </p:spPr>
        <p:txBody>
          <a:bodyPr vert="horz" lIns="0" tIns="45720" rIns="0" bIns="45720" rtlCol="0">
            <a:normAutofit fontScale="85000" lnSpcReduction="20000"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b="1" dirty="0"/>
              <a:t>Tasso di recidiva complessivo: </a:t>
            </a:r>
            <a:r>
              <a:rPr lang="it-IT" dirty="0"/>
              <a:t>7.4% (8 pz)</a:t>
            </a:r>
          </a:p>
          <a:p>
            <a:r>
              <a:rPr lang="it-IT" b="1" dirty="0"/>
              <a:t>Dimensione dell'ernia iatale </a:t>
            </a:r>
            <a:r>
              <a:rPr lang="it-IT" dirty="0">
                <a:sym typeface="Wingdings" panose="05000000000000000000" pitchFamily="2" charset="2"/>
              </a:rPr>
              <a:t></a:t>
            </a:r>
            <a:r>
              <a:rPr lang="it-IT" b="1" dirty="0">
                <a:sym typeface="Wingdings" panose="05000000000000000000" pitchFamily="2" charset="2"/>
              </a:rPr>
              <a:t> </a:t>
            </a:r>
            <a:r>
              <a:rPr lang="it-IT" dirty="0"/>
              <a:t>unico fattore di rischio statisticamente significativo identificato:</a:t>
            </a:r>
          </a:p>
          <a:p>
            <a:pPr marL="0" indent="0">
              <a:buNone/>
            </a:pPr>
            <a:r>
              <a:rPr lang="it-IT" b="1" dirty="0"/>
              <a:t>- Ernia large (≥ 5 cm): </a:t>
            </a:r>
            <a:r>
              <a:rPr lang="it-IT" dirty="0"/>
              <a:t>27.3%  (3/11 pazienti) </a:t>
            </a:r>
          </a:p>
          <a:p>
            <a:pPr marL="0" indent="0">
              <a:buNone/>
            </a:pPr>
            <a:r>
              <a:rPr lang="it-IT" b="1" dirty="0"/>
              <a:t>- Ernia non-large (&lt; 5 cm): </a:t>
            </a:r>
            <a:r>
              <a:rPr lang="it-IT" dirty="0"/>
              <a:t>5.7% di recidiva (5/88 pazienti)</a:t>
            </a:r>
          </a:p>
          <a:p>
            <a:pPr marL="0" indent="0">
              <a:buNone/>
            </a:pPr>
            <a:r>
              <a:rPr lang="it-IT" b="1" dirty="0" err="1"/>
              <a:t>Odds</a:t>
            </a:r>
            <a:r>
              <a:rPr lang="it-IT" b="1" dirty="0"/>
              <a:t> Ratio: </a:t>
            </a:r>
            <a:r>
              <a:rPr lang="it-IT" dirty="0"/>
              <a:t>6.22 (95% CI: 1.25-30.98)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b="1" dirty="0"/>
          </a:p>
          <a:p>
            <a:pPr marL="0" indent="0">
              <a:buFont typeface="Wingdings" panose="05000000000000000000" pitchFamily="2" charset="2"/>
              <a:buNone/>
            </a:pPr>
            <a:r>
              <a:rPr lang="en-US" b="1" dirty="0"/>
              <a:t>Tasso di </a:t>
            </a:r>
            <a:r>
              <a:rPr lang="en-US" b="1" dirty="0" err="1"/>
              <a:t>recidiva</a:t>
            </a:r>
            <a:r>
              <a:rPr lang="en-US" b="1" dirty="0"/>
              <a:t> </a:t>
            </a:r>
            <a:r>
              <a:rPr lang="en-US" b="1" dirty="0" err="1"/>
              <a:t>ernie</a:t>
            </a:r>
            <a:r>
              <a:rPr lang="en-US" b="1" dirty="0"/>
              <a:t> </a:t>
            </a:r>
            <a:r>
              <a:rPr lang="en-US" b="1" dirty="0" err="1"/>
              <a:t>iatali</a:t>
            </a:r>
            <a:r>
              <a:rPr lang="en-US" b="1" dirty="0"/>
              <a:t> </a:t>
            </a:r>
            <a:r>
              <a:rPr lang="it-IT" b="1" dirty="0"/>
              <a:t>≥ 5 cm è 6.2 volte più alto che per ernie iatali &lt; 5 cm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it-IT" dirty="0"/>
              <a:t>Il 62.5% delle recidive sono avvenute tra 24 e 72 mesi, con un picco attorno ai 48 mesi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9147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DF3316-7E80-DEF5-8977-28FD77DFD8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92066-609E-6DBA-ABD4-F097D4A1E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Conclusioni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E9CE19-5B25-C54D-1554-37A832D065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996832"/>
            <a:ext cx="12296273" cy="376089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it-IT" dirty="0">
                <a:solidFill>
                  <a:schemeClr val="tx1"/>
                </a:solidFill>
              </a:rPr>
              <a:t>Procedura sicura: Tasso di reintervento 10.1%, mortalità 0%</a:t>
            </a:r>
          </a:p>
          <a:p>
            <a:pPr>
              <a:lnSpc>
                <a:spcPct val="150000"/>
              </a:lnSpc>
            </a:pPr>
            <a:r>
              <a:rPr lang="it-IT" b="1" dirty="0"/>
              <a:t>Dimensione</a:t>
            </a:r>
            <a:r>
              <a:rPr lang="it-IT" dirty="0"/>
              <a:t> ernia iatale = </a:t>
            </a:r>
            <a:r>
              <a:rPr lang="it-IT" b="1" dirty="0"/>
              <a:t>fattore di rischio principale: </a:t>
            </a:r>
            <a:r>
              <a:rPr lang="it-IT" dirty="0"/>
              <a:t>Ernie iatali &gt; 5 cm ↑ rischio di recidiva di 6,2 volte (p=0.043)</a:t>
            </a:r>
            <a:endParaRPr lang="it-IT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it-IT" dirty="0">
                <a:solidFill>
                  <a:schemeClr val="tx1"/>
                </a:solidFill>
              </a:rPr>
              <a:t>Ottima risoluzione GERD preoperatorio: 66% dei pazienti risolve il GERD a 60 mesi</a:t>
            </a:r>
          </a:p>
          <a:p>
            <a:pPr>
              <a:lnSpc>
                <a:spcPct val="150000"/>
              </a:lnSpc>
            </a:pPr>
            <a:r>
              <a:rPr lang="it-IT" dirty="0"/>
              <a:t>↑ BMI predice rischio reintervento (OR=1.16, p=0.030), ma non recidiva anatomica (p=0.747)</a:t>
            </a:r>
            <a:endParaRPr lang="it-IT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it-IT" dirty="0"/>
              <a:t>Pz con grandi ernie iatali necessitano di follow-up più stretto e di strategie chirurgiche alternative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B2FEB11E-45D2-91E0-88D8-0ED151332D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8145" y="5626461"/>
            <a:ext cx="121920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90341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25738" y="4050321"/>
            <a:ext cx="2444262" cy="1032251"/>
          </a:xfrm>
        </p:spPr>
        <p:txBody>
          <a:bodyPr/>
          <a:lstStyle/>
          <a:p>
            <a:r>
              <a:rPr lang="it-IT" dirty="0"/>
              <a:t>Grazie!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3D2FA93-2A95-92DB-9802-991EFE95CBF0}"/>
              </a:ext>
            </a:extLst>
          </p:cNvPr>
          <p:cNvSpPr txBox="1"/>
          <p:nvPr/>
        </p:nvSpPr>
        <p:spPr>
          <a:xfrm>
            <a:off x="5647783" y="5333850"/>
            <a:ext cx="4828775" cy="9011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chemeClr val="dk1"/>
              </a:buClr>
              <a:buSzPts val="1100"/>
            </a:pPr>
            <a:r>
              <a:rPr lang="en-US" sz="1867" dirty="0"/>
              <a:t>@FMCarrano</a:t>
            </a:r>
          </a:p>
          <a:p>
            <a:pPr>
              <a:lnSpc>
                <a:spcPct val="150000"/>
              </a:lnSpc>
              <a:buClr>
                <a:schemeClr val="dk1"/>
              </a:buClr>
              <a:buSzPts val="1100"/>
            </a:pPr>
            <a:r>
              <a:rPr lang="en-US" sz="1867" dirty="0"/>
              <a:t>https://www.linkedin.com/in/Dr-Carrano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5CB081-E1B8-E406-8697-9B8338AE60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5738" y="5531593"/>
            <a:ext cx="222044" cy="2220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E723100-9C3C-4431-CB4B-66C07D0B05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3543" y="3919600"/>
            <a:ext cx="1723015" cy="172301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C24B063-23E9-67A7-83F3-7168CC043E5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9396" b="15704"/>
          <a:stretch>
            <a:fillRect/>
          </a:stretch>
        </p:blipFill>
        <p:spPr>
          <a:xfrm>
            <a:off x="5425738" y="152893"/>
            <a:ext cx="6532990" cy="3669874"/>
          </a:xfrm>
          <a:prstGeom prst="rect">
            <a:avLst/>
          </a:prstGeom>
        </p:spPr>
      </p:pic>
      <p:pic>
        <p:nvPicPr>
          <p:cNvPr id="7" name="Picture 6" descr="LinkedIn - App su Google Play">
            <a:extLst>
              <a:ext uri="{FF2B5EF4-FFF2-40B4-BE49-F238E27FC236}">
                <a16:creationId xmlns:a16="http://schemas.microsoft.com/office/drawing/2014/main" id="{8C1ACDBD-6FFE-A26C-0653-7C796DF680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5738" y="5951380"/>
            <a:ext cx="228729" cy="228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B7FA1BCE-AF21-EFCE-AA3A-21D7BF87B0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7791" y="6341569"/>
            <a:ext cx="121920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5545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CB4ED-867A-00B5-23E7-27AC2876D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5713"/>
            <a:ext cx="12184566" cy="725379"/>
          </a:xfrm>
        </p:spPr>
        <p:txBody>
          <a:bodyPr>
            <a:normAutofit/>
          </a:bodyPr>
          <a:lstStyle/>
          <a:p>
            <a:r>
              <a:rPr lang="it-IT" sz="4400" dirty="0"/>
              <a:t>Sleeve, GERD ed ernia iatale: un equilibrio complesso</a:t>
            </a:r>
            <a:endParaRPr lang="en-US" sz="440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D8754D8-04D7-B536-A1EA-269E982FB546}"/>
              </a:ext>
            </a:extLst>
          </p:cNvPr>
          <p:cNvGrpSpPr/>
          <p:nvPr/>
        </p:nvGrpSpPr>
        <p:grpSpPr>
          <a:xfrm>
            <a:off x="8475812" y="1353143"/>
            <a:ext cx="3559908" cy="2587943"/>
            <a:chOff x="8380047" y="1975766"/>
            <a:chExt cx="3559908" cy="2587943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DD3D10A-EF94-7B31-926F-90258D7E5AA1}"/>
                </a:ext>
              </a:extLst>
            </p:cNvPr>
            <p:cNvSpPr txBox="1"/>
            <p:nvPr/>
          </p:nvSpPr>
          <p:spPr>
            <a:xfrm>
              <a:off x="8380047" y="1975766"/>
              <a:ext cx="3559908" cy="2587943"/>
            </a:xfrm>
            <a:prstGeom prst="roundRect">
              <a:avLst/>
            </a:prstGeom>
            <a:solidFill>
              <a:srgbClr val="FEECEC"/>
            </a:solidFill>
            <a:ln>
              <a:solidFill>
                <a:srgbClr val="FF00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en-US" sz="2000" dirty="0">
                  <a:solidFill>
                    <a:srgbClr val="607289"/>
                  </a:solidFill>
                </a:rPr>
                <a:t>      Sleeve - </a:t>
              </a:r>
              <a:r>
                <a:rPr lang="en-US" sz="2000" dirty="0" err="1">
                  <a:solidFill>
                    <a:srgbClr val="607289"/>
                  </a:solidFill>
                </a:rPr>
                <a:t>Effetti</a:t>
              </a:r>
              <a:r>
                <a:rPr lang="en-US" sz="2000" dirty="0">
                  <a:solidFill>
                    <a:srgbClr val="607289"/>
                  </a:solidFill>
                </a:rPr>
                <a:t> </a:t>
              </a:r>
              <a:r>
                <a:rPr lang="en-US" sz="2000" dirty="0" err="1">
                  <a:solidFill>
                    <a:srgbClr val="607289"/>
                  </a:solidFill>
                </a:rPr>
                <a:t>sfavorevoli</a:t>
              </a:r>
              <a:endParaRPr lang="en-US" sz="2000" dirty="0">
                <a:solidFill>
                  <a:srgbClr val="607289"/>
                </a:solidFill>
              </a:endParaRPr>
            </a:p>
            <a:p>
              <a:endParaRPr lang="en-US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rgbClr val="3C4B5B"/>
                  </a:solidFill>
                </a:rPr>
                <a:t>↑ </a:t>
              </a:r>
              <a:r>
                <a:rPr lang="en-US" dirty="0" err="1">
                  <a:solidFill>
                    <a:srgbClr val="3C4B5B"/>
                  </a:solidFill>
                </a:rPr>
                <a:t>Pressione</a:t>
              </a:r>
              <a:r>
                <a:rPr lang="en-US" dirty="0">
                  <a:solidFill>
                    <a:srgbClr val="3C4B5B"/>
                  </a:solidFill>
                </a:rPr>
                <a:t> </a:t>
              </a:r>
              <a:r>
                <a:rPr lang="en-US" dirty="0" err="1">
                  <a:solidFill>
                    <a:srgbClr val="3C4B5B"/>
                  </a:solidFill>
                </a:rPr>
                <a:t>intraluminale</a:t>
              </a:r>
              <a:r>
                <a:rPr lang="en-US" dirty="0">
                  <a:solidFill>
                    <a:srgbClr val="3C4B5B"/>
                  </a:solidFill>
                </a:rPr>
                <a:t> (compliance </a:t>
              </a:r>
              <a:r>
                <a:rPr lang="en-US" dirty="0" err="1">
                  <a:solidFill>
                    <a:srgbClr val="3C4B5B"/>
                  </a:solidFill>
                </a:rPr>
                <a:t>ridotta</a:t>
              </a:r>
              <a:r>
                <a:rPr lang="en-US" dirty="0">
                  <a:solidFill>
                    <a:srgbClr val="3C4B5B"/>
                  </a:solidFill>
                </a:rPr>
                <a:t>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rgbClr val="3C4B5B"/>
                  </a:solidFill>
                </a:rPr>
                <a:t>Perdita </a:t>
              </a:r>
              <a:r>
                <a:rPr lang="en-US" dirty="0" err="1">
                  <a:solidFill>
                    <a:srgbClr val="3C4B5B"/>
                  </a:solidFill>
                </a:rPr>
                <a:t>angolo</a:t>
              </a:r>
              <a:r>
                <a:rPr lang="en-US" dirty="0">
                  <a:solidFill>
                    <a:srgbClr val="3C4B5B"/>
                  </a:solidFill>
                </a:rPr>
                <a:t> di His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 err="1">
                  <a:solidFill>
                    <a:srgbClr val="3C4B5B"/>
                  </a:solidFill>
                </a:rPr>
                <a:t>Sezione</a:t>
              </a:r>
              <a:r>
                <a:rPr lang="en-US" dirty="0">
                  <a:solidFill>
                    <a:srgbClr val="3C4B5B"/>
                  </a:solidFill>
                </a:rPr>
                <a:t> </a:t>
              </a:r>
              <a:r>
                <a:rPr lang="en-US" dirty="0" err="1">
                  <a:solidFill>
                    <a:srgbClr val="3C4B5B"/>
                  </a:solidFill>
                </a:rPr>
                <a:t>fibre</a:t>
              </a:r>
              <a:r>
                <a:rPr lang="en-US" dirty="0">
                  <a:solidFill>
                    <a:srgbClr val="3C4B5B"/>
                  </a:solidFill>
                </a:rPr>
                <a:t> di Helvetius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 err="1">
                  <a:solidFill>
                    <a:srgbClr val="3C4B5B"/>
                  </a:solidFill>
                </a:rPr>
                <a:t>Migrazione</a:t>
              </a:r>
              <a:r>
                <a:rPr lang="en-US" dirty="0">
                  <a:solidFill>
                    <a:srgbClr val="3C4B5B"/>
                  </a:solidFill>
                </a:rPr>
                <a:t> </a:t>
              </a:r>
              <a:r>
                <a:rPr lang="en-US" dirty="0" err="1">
                  <a:solidFill>
                    <a:srgbClr val="3C4B5B"/>
                  </a:solidFill>
                </a:rPr>
                <a:t>intratoracica</a:t>
              </a:r>
              <a:r>
                <a:rPr lang="en-US" dirty="0">
                  <a:solidFill>
                    <a:srgbClr val="3C4B5B"/>
                  </a:solidFill>
                </a:rPr>
                <a:t> (se </a:t>
              </a:r>
              <a:r>
                <a:rPr lang="en-US" dirty="0" err="1">
                  <a:solidFill>
                    <a:srgbClr val="3C4B5B"/>
                  </a:solidFill>
                </a:rPr>
                <a:t>ernia</a:t>
              </a:r>
              <a:r>
                <a:rPr lang="en-US" dirty="0">
                  <a:solidFill>
                    <a:srgbClr val="3C4B5B"/>
                  </a:solidFill>
                </a:rPr>
                <a:t> non </a:t>
              </a:r>
              <a:r>
                <a:rPr lang="en-US" dirty="0" err="1">
                  <a:solidFill>
                    <a:srgbClr val="3C4B5B"/>
                  </a:solidFill>
                </a:rPr>
                <a:t>riparata</a:t>
              </a:r>
              <a:r>
                <a:rPr lang="en-US" dirty="0">
                  <a:solidFill>
                    <a:srgbClr val="3C4B5B"/>
                  </a:solidFill>
                </a:rPr>
                <a:t>)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BF92DC4-27D6-8B4A-E3AF-FC95E217400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52205" t="15422" r="46632" b="72779"/>
            <a:stretch>
              <a:fillRect/>
            </a:stretch>
          </p:blipFill>
          <p:spPr>
            <a:xfrm>
              <a:off x="8620386" y="2085114"/>
              <a:ext cx="290716" cy="449516"/>
            </a:xfrm>
            <a:prstGeom prst="rect">
              <a:avLst/>
            </a:prstGeom>
          </p:spPr>
        </p:pic>
      </p:grp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3CC889EF-6C0E-D8AE-E676-1AB4DBD1EA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32236120"/>
              </p:ext>
            </p:extLst>
          </p:nvPr>
        </p:nvGraphicFramePr>
        <p:xfrm>
          <a:off x="3609909" y="675461"/>
          <a:ext cx="4964747" cy="33098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44E58AB5-E951-3ACA-6291-4D5438E562CE}"/>
              </a:ext>
            </a:extLst>
          </p:cNvPr>
          <p:cNvSpPr/>
          <p:nvPr/>
        </p:nvSpPr>
        <p:spPr>
          <a:xfrm>
            <a:off x="0" y="858773"/>
            <a:ext cx="1531434" cy="9887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472E2F5-88DA-3895-2562-6D05BC9C6526}"/>
              </a:ext>
            </a:extLst>
          </p:cNvPr>
          <p:cNvGrpSpPr/>
          <p:nvPr/>
        </p:nvGrpSpPr>
        <p:grpSpPr>
          <a:xfrm>
            <a:off x="347807" y="1370704"/>
            <a:ext cx="3368383" cy="2587943"/>
            <a:chOff x="252045" y="1975766"/>
            <a:chExt cx="7546058" cy="2587943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8D7861B-1096-3FD4-2C02-384128A2A627}"/>
                </a:ext>
              </a:extLst>
            </p:cNvPr>
            <p:cNvSpPr txBox="1"/>
            <p:nvPr/>
          </p:nvSpPr>
          <p:spPr>
            <a:xfrm>
              <a:off x="252045" y="1975766"/>
              <a:ext cx="7546058" cy="2587943"/>
            </a:xfrm>
            <a:prstGeom prst="roundRect">
              <a:avLst/>
            </a:prstGeom>
            <a:solidFill>
              <a:srgbClr val="E5F8F2"/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607289"/>
                  </a:solidFill>
                </a:rPr>
                <a:t>    Sleeve - </a:t>
              </a:r>
              <a:r>
                <a:rPr lang="en-US" sz="2000" dirty="0" err="1">
                  <a:solidFill>
                    <a:srgbClr val="607289"/>
                  </a:solidFill>
                </a:rPr>
                <a:t>Effetti</a:t>
              </a:r>
              <a:r>
                <a:rPr lang="en-US" sz="2000" dirty="0">
                  <a:solidFill>
                    <a:srgbClr val="607289"/>
                  </a:solidFill>
                </a:rPr>
                <a:t> </a:t>
              </a:r>
              <a:r>
                <a:rPr lang="en-US" sz="2000" dirty="0" err="1">
                  <a:solidFill>
                    <a:srgbClr val="607289"/>
                  </a:solidFill>
                </a:rPr>
                <a:t>positivi</a:t>
              </a:r>
              <a:endParaRPr lang="en-US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rgbClr val="3C4B5B"/>
                  </a:solidFill>
                </a:rPr>
                <a:t>↓ </a:t>
              </a:r>
              <a:r>
                <a:rPr lang="en-US" dirty="0" err="1">
                  <a:solidFill>
                    <a:srgbClr val="3C4B5B"/>
                  </a:solidFill>
                </a:rPr>
                <a:t>Pressione</a:t>
              </a:r>
              <a:r>
                <a:rPr lang="en-US" dirty="0">
                  <a:solidFill>
                    <a:srgbClr val="3C4B5B"/>
                  </a:solidFill>
                </a:rPr>
                <a:t> intra-</a:t>
              </a:r>
              <a:r>
                <a:rPr lang="en-US" dirty="0" err="1">
                  <a:solidFill>
                    <a:srgbClr val="3C4B5B"/>
                  </a:solidFill>
                </a:rPr>
                <a:t>addominale</a:t>
              </a:r>
              <a:r>
                <a:rPr lang="en-US" dirty="0">
                  <a:solidFill>
                    <a:srgbClr val="3C4B5B"/>
                  </a:solidFill>
                </a:rPr>
                <a:t> (</a:t>
              </a:r>
              <a:r>
                <a:rPr lang="en-US" dirty="0" err="1">
                  <a:solidFill>
                    <a:srgbClr val="3C4B5B"/>
                  </a:solidFill>
                </a:rPr>
                <a:t>perdita</a:t>
              </a:r>
              <a:r>
                <a:rPr lang="en-US" dirty="0">
                  <a:solidFill>
                    <a:srgbClr val="3C4B5B"/>
                  </a:solidFill>
                </a:rPr>
                <a:t> peso)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rgbClr val="3C4B5B"/>
                  </a:solidFill>
                </a:rPr>
                <a:t>↓ </a:t>
              </a:r>
              <a:r>
                <a:rPr lang="en-US" dirty="0" err="1">
                  <a:solidFill>
                    <a:srgbClr val="3C4B5B"/>
                  </a:solidFill>
                </a:rPr>
                <a:t>Produzione</a:t>
              </a:r>
              <a:r>
                <a:rPr lang="en-US" dirty="0">
                  <a:solidFill>
                    <a:srgbClr val="3C4B5B"/>
                  </a:solidFill>
                </a:rPr>
                <a:t> </a:t>
              </a:r>
              <a:r>
                <a:rPr lang="en-US" dirty="0" err="1">
                  <a:solidFill>
                    <a:srgbClr val="3C4B5B"/>
                  </a:solidFill>
                </a:rPr>
                <a:t>acida</a:t>
              </a:r>
              <a:r>
                <a:rPr lang="en-US" dirty="0">
                  <a:solidFill>
                    <a:srgbClr val="3C4B5B"/>
                  </a:solidFill>
                </a:rPr>
                <a:t> (</a:t>
              </a:r>
              <a:r>
                <a:rPr lang="en-US" dirty="0" err="1">
                  <a:solidFill>
                    <a:srgbClr val="3C4B5B"/>
                  </a:solidFill>
                </a:rPr>
                <a:t>resezione</a:t>
              </a:r>
              <a:r>
                <a:rPr lang="en-US" dirty="0">
                  <a:solidFill>
                    <a:srgbClr val="3C4B5B"/>
                  </a:solidFill>
                </a:rPr>
                <a:t> </a:t>
              </a:r>
              <a:r>
                <a:rPr lang="en-US" dirty="0" err="1">
                  <a:solidFill>
                    <a:srgbClr val="3C4B5B"/>
                  </a:solidFill>
                </a:rPr>
                <a:t>fondo</a:t>
              </a:r>
              <a:r>
                <a:rPr lang="en-US" dirty="0">
                  <a:solidFill>
                    <a:srgbClr val="3C4B5B"/>
                  </a:solidFill>
                </a:rPr>
                <a:t>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rgbClr val="3C4B5B"/>
                  </a:solidFill>
                </a:rPr>
                <a:t>↓ Volume </a:t>
              </a:r>
              <a:r>
                <a:rPr lang="en-US" dirty="0" err="1">
                  <a:solidFill>
                    <a:srgbClr val="3C4B5B"/>
                  </a:solidFill>
                </a:rPr>
                <a:t>gastrico</a:t>
              </a:r>
              <a:r>
                <a:rPr lang="en-US" dirty="0">
                  <a:solidFill>
                    <a:srgbClr val="3C4B5B"/>
                  </a:solidFill>
                </a:rPr>
                <a:t>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 err="1">
                  <a:solidFill>
                    <a:srgbClr val="3C4B5B"/>
                  </a:solidFill>
                </a:rPr>
                <a:t>Svuotamento</a:t>
              </a:r>
              <a:r>
                <a:rPr lang="en-US" dirty="0">
                  <a:solidFill>
                    <a:srgbClr val="3C4B5B"/>
                  </a:solidFill>
                </a:rPr>
                <a:t> </a:t>
              </a:r>
              <a:r>
                <a:rPr lang="en-US" dirty="0" err="1">
                  <a:solidFill>
                    <a:srgbClr val="3C4B5B"/>
                  </a:solidFill>
                </a:rPr>
                <a:t>gastrico</a:t>
              </a:r>
              <a:r>
                <a:rPr lang="en-US" dirty="0">
                  <a:solidFill>
                    <a:srgbClr val="3C4B5B"/>
                  </a:solidFill>
                </a:rPr>
                <a:t> </a:t>
              </a:r>
              <a:r>
                <a:rPr lang="en-US" dirty="0" err="1">
                  <a:solidFill>
                    <a:srgbClr val="3C4B5B"/>
                  </a:solidFill>
                </a:rPr>
                <a:t>accelerato</a:t>
              </a:r>
              <a:endParaRPr lang="en-US" sz="600" dirty="0">
                <a:solidFill>
                  <a:srgbClr val="3C4B5B"/>
                </a:solidFill>
              </a:endParaRPr>
            </a:p>
          </p:txBody>
        </p:sp>
        <p:pic>
          <p:nvPicPr>
            <p:cNvPr id="7" name="Graphic 6" descr="Checkmark with solid fill">
              <a:extLst>
                <a:ext uri="{FF2B5EF4-FFF2-40B4-BE49-F238E27FC236}">
                  <a16:creationId xmlns:a16="http://schemas.microsoft.com/office/drawing/2014/main" id="{9E355B8B-B8B6-9185-BDBF-5E20CE4E1B3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09957" y="2169196"/>
              <a:ext cx="281352" cy="281352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4089164D-B3E7-C319-D60F-07A7A34A7830}"/>
              </a:ext>
            </a:extLst>
          </p:cNvPr>
          <p:cNvSpPr txBox="1"/>
          <p:nvPr/>
        </p:nvSpPr>
        <p:spPr>
          <a:xfrm>
            <a:off x="887415" y="4032352"/>
            <a:ext cx="6330174" cy="464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t-IT" dirty="0"/>
              <a:t>Prevalenza di GERD nei candidati bariatrici: 20-44%</a:t>
            </a:r>
            <a:r>
              <a:rPr lang="it-IT" baseline="30000" dirty="0"/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9454406-BE31-040B-4778-B135B969A35A}"/>
              </a:ext>
            </a:extLst>
          </p:cNvPr>
          <p:cNvSpPr txBox="1"/>
          <p:nvPr/>
        </p:nvSpPr>
        <p:spPr>
          <a:xfrm>
            <a:off x="347807" y="4747575"/>
            <a:ext cx="11139530" cy="12958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dirty="0"/>
              <a:t>SG procedura bariatrica più diffusa, ma l’incidenza di GERD post-operatorio è variabile (15-30% de novo)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dirty="0"/>
              <a:t>Il rischio di insorgenza o peggioramento di GERD dopo sleeve è maggiore nei pazienti con ernia iatale associata: </a:t>
            </a:r>
            <a:r>
              <a:rPr lang="it-IT" b="1" dirty="0"/>
              <a:t>circa il 24% sviluppa sintomi post-operatori anche dopo la riparazione concomitante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F99FEB2-D281-259F-8478-5361BCCA21E1}"/>
              </a:ext>
            </a:extLst>
          </p:cNvPr>
          <p:cNvSpPr txBox="1"/>
          <p:nvPr/>
        </p:nvSpPr>
        <p:spPr>
          <a:xfrm>
            <a:off x="10444664" y="4993958"/>
            <a:ext cx="208534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/>
              <a:t>Bo-</a:t>
            </a:r>
            <a:r>
              <a:rPr lang="en-US" sz="1100" dirty="0" err="1"/>
              <a:t>qiang</a:t>
            </a:r>
            <a:r>
              <a:rPr lang="en-US" sz="1100" dirty="0"/>
              <a:t>, et al. SOARD 2020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2A7FD13-7D40-AD9E-4C98-B3850CB7B429}"/>
              </a:ext>
            </a:extLst>
          </p:cNvPr>
          <p:cNvSpPr txBox="1"/>
          <p:nvPr/>
        </p:nvSpPr>
        <p:spPr>
          <a:xfrm>
            <a:off x="8353855" y="5912638"/>
            <a:ext cx="273295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El </a:t>
            </a:r>
            <a:r>
              <a:rPr lang="en-US" sz="11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Nakeeb</a:t>
            </a:r>
            <a:r>
              <a:rPr lang="en-US" sz="11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, et al. </a:t>
            </a:r>
            <a:r>
              <a:rPr lang="en-US" sz="1100" dirty="0">
                <a:latin typeface="Times New Roman" panose="02020603050405020304" pitchFamily="18" charset="0"/>
                <a:ea typeface="MS Mincho" panose="02020609040205080304" pitchFamily="49" charset="-128"/>
              </a:rPr>
              <a:t>Obesity Surgery (2025)</a:t>
            </a:r>
            <a:endParaRPr lang="en-US" sz="11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4163966-C0B3-FA2B-9DF2-88BF54998F91}"/>
              </a:ext>
            </a:extLst>
          </p:cNvPr>
          <p:cNvSpPr txBox="1"/>
          <p:nvPr/>
        </p:nvSpPr>
        <p:spPr>
          <a:xfrm>
            <a:off x="6539293" y="4111425"/>
            <a:ext cx="55783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Prevalenza di ernia iatale nei pz con obesità: 23% -  52%</a:t>
            </a:r>
            <a:r>
              <a:rPr lang="it-IT" baseline="30000" dirty="0"/>
              <a:t>1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A25ABF1-B125-F810-CAAF-E6157F8E71D3}"/>
              </a:ext>
            </a:extLst>
          </p:cNvPr>
          <p:cNvSpPr txBox="1"/>
          <p:nvPr/>
        </p:nvSpPr>
        <p:spPr>
          <a:xfrm>
            <a:off x="9833121" y="4434591"/>
            <a:ext cx="250737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1. </a:t>
            </a:r>
            <a:r>
              <a:rPr lang="en-US" sz="9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Castagneto-Gissey</a:t>
            </a:r>
            <a:r>
              <a:rPr lang="en-US" sz="9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L, et al. </a:t>
            </a:r>
            <a:r>
              <a:rPr lang="en-US" sz="900" dirty="0">
                <a:latin typeface="Times New Roman" panose="02020603050405020304" pitchFamily="18" charset="0"/>
                <a:ea typeface="MS Mincho" panose="02020609040205080304" pitchFamily="49" charset="-128"/>
              </a:rPr>
              <a:t>J Clin Med. 2023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98A56E-01FF-57D8-0B8E-DF7A4B870E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8459" y="5730869"/>
            <a:ext cx="121920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8840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C63321A1-910B-1D53-032A-0A6F7FADB7B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" y="1065654"/>
            <a:ext cx="10300351" cy="392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2C60F60-FA1D-0492-E7EE-8D78A6F3C17D}"/>
              </a:ext>
            </a:extLst>
          </p:cNvPr>
          <p:cNvSpPr txBox="1"/>
          <p:nvPr/>
        </p:nvSpPr>
        <p:spPr>
          <a:xfrm>
            <a:off x="9144000" y="5134652"/>
            <a:ext cx="24187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212121"/>
                </a:solidFill>
                <a:effectLst/>
                <a:latin typeface="BlinkMacSystemFont"/>
              </a:rPr>
              <a:t>Chandan S, et  al. 2025</a:t>
            </a:r>
            <a:endParaRPr lang="en-US"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950F5285-FFAE-779C-E8A0-F206891348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8031" y="5702233"/>
            <a:ext cx="121920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3810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ABD943-6FE8-30F9-63C9-AC51C2B617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C0BD2-D080-EF3D-ED6D-DA8F1AC1B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590628" cy="1450757"/>
          </a:xfrm>
        </p:spPr>
        <p:txBody>
          <a:bodyPr>
            <a:normAutofit fontScale="90000"/>
          </a:bodyPr>
          <a:lstStyle/>
          <a:p>
            <a:r>
              <a:rPr lang="it-IT" dirty="0" err="1"/>
              <a:t>Concomitant</a:t>
            </a:r>
            <a:r>
              <a:rPr lang="it-IT" dirty="0"/>
              <a:t> </a:t>
            </a:r>
            <a:r>
              <a:rPr lang="it-IT" dirty="0" err="1"/>
              <a:t>hiatal</a:t>
            </a:r>
            <a:r>
              <a:rPr lang="it-IT" dirty="0"/>
              <a:t> </a:t>
            </a:r>
            <a:r>
              <a:rPr lang="it-IT" dirty="0" err="1"/>
              <a:t>hernia</a:t>
            </a:r>
            <a:r>
              <a:rPr lang="it-IT" dirty="0"/>
              <a:t> </a:t>
            </a:r>
            <a:r>
              <a:rPr lang="it-IT" dirty="0" err="1"/>
              <a:t>repair</a:t>
            </a:r>
            <a:r>
              <a:rPr lang="it-IT" dirty="0"/>
              <a:t> nella sleeve: prevenire il reflusso, preservare il risultato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FFA9E2-456E-200A-F1C2-9B50275022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028" y="2108201"/>
            <a:ext cx="5060366" cy="3760891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it-IT" dirty="0"/>
              <a:t>Sleeve + </a:t>
            </a:r>
            <a:r>
              <a:rPr lang="it-IT" dirty="0" err="1"/>
              <a:t>concomitant</a:t>
            </a:r>
            <a:r>
              <a:rPr lang="it-IT" dirty="0"/>
              <a:t> HH </a:t>
            </a:r>
            <a:r>
              <a:rPr lang="it-IT" dirty="0" err="1"/>
              <a:t>repair</a:t>
            </a:r>
            <a:r>
              <a:rPr lang="it-IT" dirty="0"/>
              <a:t> ↓ GERD post-operatorio (20-25% vs 30-40% sleeve alone)</a:t>
            </a:r>
            <a:br>
              <a:rPr lang="it-IT" dirty="0"/>
            </a:br>
            <a:endParaRPr lang="it-IT" dirty="0"/>
          </a:p>
          <a:p>
            <a:pPr>
              <a:lnSpc>
                <a:spcPct val="150000"/>
              </a:lnSpc>
            </a:pPr>
            <a:r>
              <a:rPr lang="it-IT" dirty="0"/>
              <a:t>↓ GERD post-operatorio </a:t>
            </a:r>
            <a:r>
              <a:rPr lang="en-US" dirty="0"/>
              <a:t>in SG+HHR vs SG alone (OR: 2.97, 95% CI: 1.78 to 4.95, P &lt; 0.0001) </a:t>
            </a:r>
            <a:endParaRPr lang="it-IT" dirty="0"/>
          </a:p>
          <a:p>
            <a:pPr>
              <a:lnSpc>
                <a:spcPct val="150000"/>
              </a:lnSpc>
            </a:pPr>
            <a:r>
              <a:rPr lang="en-US" b="1" dirty="0" err="1"/>
              <a:t>Nessuna</a:t>
            </a:r>
            <a:r>
              <a:rPr lang="en-US" b="1" dirty="0"/>
              <a:t> </a:t>
            </a:r>
            <a:r>
              <a:rPr lang="en-US" b="1" dirty="0" err="1"/>
              <a:t>differenza</a:t>
            </a:r>
            <a:r>
              <a:rPr lang="en-US" b="1" dirty="0"/>
              <a:t> </a:t>
            </a:r>
            <a:r>
              <a:rPr lang="en-US" dirty="0"/>
              <a:t>in </a:t>
            </a:r>
            <a:r>
              <a:rPr lang="en-US" i="1" dirty="0"/>
              <a:t>de novo GERD </a:t>
            </a:r>
            <a:r>
              <a:rPr lang="en-US" dirty="0" err="1"/>
              <a:t>tra</a:t>
            </a:r>
            <a:r>
              <a:rPr lang="en-US" dirty="0"/>
              <a:t> SG+HHR e SG (OR: 0.61, 95% CI: 0.24 to 1.53, P=0.29) </a:t>
            </a:r>
            <a:endParaRPr lang="it-IT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9D2E8E6-90A9-5D80-6F14-6D86C105AD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8145" y="5626461"/>
            <a:ext cx="121920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0ED0036-6D84-D96D-7095-B416599A40CC}"/>
              </a:ext>
            </a:extLst>
          </p:cNvPr>
          <p:cNvSpPr txBox="1"/>
          <p:nvPr/>
        </p:nvSpPr>
        <p:spPr>
          <a:xfrm>
            <a:off x="544789" y="2989544"/>
            <a:ext cx="520716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Samakar</a:t>
            </a:r>
            <a:r>
              <a:rPr lang="en-US" sz="11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K, et al. </a:t>
            </a:r>
            <a:r>
              <a:rPr lang="en-US" sz="1100" dirty="0">
                <a:latin typeface="Times New Roman" panose="02020603050405020304" pitchFamily="18" charset="0"/>
                <a:ea typeface="MS Mincho" panose="02020609040205080304" pitchFamily="49" charset="-128"/>
              </a:rPr>
              <a:t>Obesity Surgery (2016); </a:t>
            </a:r>
            <a:r>
              <a:rPr lang="en-US" sz="1100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Dakour</a:t>
            </a:r>
            <a:r>
              <a:rPr lang="en-US" sz="1100" dirty="0">
                <a:latin typeface="Times New Roman" panose="02020603050405020304" pitchFamily="18" charset="0"/>
                <a:ea typeface="MS Mincho" panose="02020609040205080304" pitchFamily="49" charset="-128"/>
              </a:rPr>
              <a:t> Aridi H, et al. Obesity Surgery (2017)</a:t>
            </a:r>
          </a:p>
        </p:txBody>
      </p:sp>
      <p:pic>
        <p:nvPicPr>
          <p:cNvPr id="2050" name="Picture 2" descr="Fig. 9">
            <a:extLst>
              <a:ext uri="{FF2B5EF4-FFF2-40B4-BE49-F238E27FC236}">
                <a16:creationId xmlns:a16="http://schemas.microsoft.com/office/drawing/2014/main" id="{17E7B9A7-9CD6-808F-782C-AB7E820082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739" y="2210572"/>
            <a:ext cx="6254596" cy="334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3A07C3C-A2C4-1AB6-4BA0-BBAAF30570CF}"/>
              </a:ext>
            </a:extLst>
          </p:cNvPr>
          <p:cNvSpPr txBox="1"/>
          <p:nvPr/>
        </p:nvSpPr>
        <p:spPr>
          <a:xfrm>
            <a:off x="5881739" y="5592093"/>
            <a:ext cx="254262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Chen, W., et al Obesity Surgery (2021)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0D211C-32EB-FD48-903C-9D2D40BDDF86}"/>
              </a:ext>
            </a:extLst>
          </p:cNvPr>
          <p:cNvSpPr txBox="1"/>
          <p:nvPr/>
        </p:nvSpPr>
        <p:spPr>
          <a:xfrm>
            <a:off x="6048804" y="2055674"/>
            <a:ext cx="443778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dirty="0">
                <a:solidFill>
                  <a:srgbClr val="C00000"/>
                </a:solidFill>
              </a:rPr>
              <a:t>GERD post-op 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21AB0B1-2587-AEFC-A928-B33ED0DB5FE7}"/>
              </a:ext>
            </a:extLst>
          </p:cNvPr>
          <p:cNvSpPr txBox="1"/>
          <p:nvPr/>
        </p:nvSpPr>
        <p:spPr>
          <a:xfrm>
            <a:off x="6096000" y="3779647"/>
            <a:ext cx="443778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dirty="0">
                <a:solidFill>
                  <a:srgbClr val="C00000"/>
                </a:solidFill>
              </a:rPr>
              <a:t>de novo GERD</a:t>
            </a:r>
            <a:endParaRPr lang="en-US" sz="1400" dirty="0">
              <a:solidFill>
                <a:srgbClr val="C00000"/>
              </a:solidFill>
            </a:endParaRPr>
          </a:p>
        </p:txBody>
      </p:sp>
      <p:pic>
        <p:nvPicPr>
          <p:cNvPr id="1026" name="Picture 2" descr="44+ Thousand Cartoon Man Questioning Royalty-Free Images, Stock Photos &amp;  Pictures | Shutterstock">
            <a:extLst>
              <a:ext uri="{FF2B5EF4-FFF2-40B4-BE49-F238E27FC236}">
                <a16:creationId xmlns:a16="http://schemas.microsoft.com/office/drawing/2014/main" id="{6A701670-023B-D7B4-0AB9-1FAB02C904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92" t="16220" r="18034" b="11549"/>
          <a:stretch>
            <a:fillRect/>
          </a:stretch>
        </p:blipFill>
        <p:spPr bwMode="auto">
          <a:xfrm>
            <a:off x="5091113" y="5172623"/>
            <a:ext cx="790625" cy="860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BC3C62BD-1BA7-01B9-132F-C95D31A0D5BF}"/>
              </a:ext>
            </a:extLst>
          </p:cNvPr>
          <p:cNvSpPr/>
          <p:nvPr/>
        </p:nvSpPr>
        <p:spPr>
          <a:xfrm>
            <a:off x="9173737" y="3152078"/>
            <a:ext cx="1115122" cy="30777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107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50533-10D7-B6CF-701F-8A56CAB24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La variabilità dei tassi di GERD e HH post-sleeve: un problema metodologico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88D260-97C7-BE2B-6D45-C8F85F8429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400" dirty="0"/>
              <a:t>Mancanza di uniformità nella definizione e misurazione del GERD</a:t>
            </a:r>
          </a:p>
          <a:p>
            <a:r>
              <a:rPr lang="it-IT" sz="2400" dirty="0"/>
              <a:t>Disegni di studio eterogenei e follow-up incoerenti</a:t>
            </a:r>
          </a:p>
          <a:p>
            <a:r>
              <a:rPr lang="it-IT" sz="2400" dirty="0"/>
              <a:t>Differenze nelle caratteristiche dei pazienti, come la presenza di ernia iatale</a:t>
            </a:r>
          </a:p>
          <a:p>
            <a:r>
              <a:rPr lang="it-IT" sz="2400" dirty="0"/>
              <a:t>Studi analizzano finestre temporali diverse</a:t>
            </a:r>
          </a:p>
        </p:txBody>
      </p:sp>
      <p:pic>
        <p:nvPicPr>
          <p:cNvPr id="3074" name="Picture 2" descr="Frustrated woman with nervous problem feel anxiety and confusion of  thoughts vector flat illustration. mental disorder and chaos in  consciousness. girl with anxiety touch head surrounded by think. | Premium  Vector">
            <a:extLst>
              <a:ext uri="{FF2B5EF4-FFF2-40B4-BE49-F238E27FC236}">
                <a16:creationId xmlns:a16="http://schemas.microsoft.com/office/drawing/2014/main" id="{1323F92D-2472-B3F1-1514-E70979A891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521" y="3909074"/>
            <a:ext cx="3213295" cy="2058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2C2099FB-C34E-8640-5FCB-EA7F270028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8031" y="5702233"/>
            <a:ext cx="121920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58697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Light at the End of the Tunnel | Time To Get Ready Ministries">
            <a:extLst>
              <a:ext uri="{FF2B5EF4-FFF2-40B4-BE49-F238E27FC236}">
                <a16:creationId xmlns:a16="http://schemas.microsoft.com/office/drawing/2014/main" id="{58BA65AF-5625-958B-7C70-A8B4E1B202CD}"/>
              </a:ext>
            </a:extLst>
          </p:cNvPr>
          <p:cNvPicPr>
            <a:picLocks noGrp="1" noChangeAspect="1" noChangeArrowheads="1"/>
          </p:cNvPicPr>
          <p:nvPr>
            <p:ph type="pic"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21" r="24121"/>
          <a:stretch>
            <a:fillRect/>
          </a:stretch>
        </p:blipFill>
        <p:spPr bwMode="auto">
          <a:xfrm>
            <a:off x="0" y="0"/>
            <a:ext cx="5638800" cy="6128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1BC88429-D700-DBEB-A00F-298373395991}"/>
              </a:ext>
            </a:extLst>
          </p:cNvPr>
          <p:cNvSpPr txBox="1">
            <a:spLocks/>
          </p:cNvSpPr>
          <p:nvPr/>
        </p:nvSpPr>
        <p:spPr>
          <a:xfrm>
            <a:off x="5898562" y="728261"/>
            <a:ext cx="5304690" cy="1450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 err="1"/>
              <a:t>Facciamo</a:t>
            </a:r>
            <a:r>
              <a:rPr lang="en-US" dirty="0"/>
              <a:t> </a:t>
            </a:r>
            <a:r>
              <a:rPr lang="en-US" dirty="0" err="1"/>
              <a:t>chiarezza</a:t>
            </a:r>
            <a:r>
              <a:rPr lang="en-US" dirty="0"/>
              <a:t>…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9E3BF024-3BFD-A435-DF4C-10AC64179DF8}"/>
              </a:ext>
            </a:extLst>
          </p:cNvPr>
          <p:cNvSpPr txBox="1">
            <a:spLocks/>
          </p:cNvSpPr>
          <p:nvPr/>
        </p:nvSpPr>
        <p:spPr>
          <a:xfrm>
            <a:off x="6191639" y="3700061"/>
            <a:ext cx="5304690" cy="1450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/>
              <a:t>… o </a:t>
            </a:r>
            <a:r>
              <a:rPr lang="en-US" dirty="0" err="1"/>
              <a:t>aggiungiamo</a:t>
            </a:r>
            <a:r>
              <a:rPr lang="en-US" dirty="0"/>
              <a:t> </a:t>
            </a:r>
            <a:r>
              <a:rPr lang="en-US" dirty="0" err="1"/>
              <a:t>altra</a:t>
            </a:r>
            <a:r>
              <a:rPr lang="en-US" dirty="0"/>
              <a:t> </a:t>
            </a:r>
            <a:r>
              <a:rPr lang="en-US" dirty="0" err="1"/>
              <a:t>confusione</a:t>
            </a:r>
            <a:endParaRPr lang="en-US" dirty="0"/>
          </a:p>
        </p:txBody>
      </p:sp>
      <p:pic>
        <p:nvPicPr>
          <p:cNvPr id="4102" name="Picture 6" descr="Nessuna descrizione della foto disponibile.">
            <a:extLst>
              <a:ext uri="{FF2B5EF4-FFF2-40B4-BE49-F238E27FC236}">
                <a16:creationId xmlns:a16="http://schemas.microsoft.com/office/drawing/2014/main" id="{7B9C2C88-0A83-06F1-6DEB-DD00BAAC69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3984" y="878493"/>
            <a:ext cx="3018301" cy="2601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3626C5B3-E12F-539D-283B-56D8937DDF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8031" y="5702233"/>
            <a:ext cx="121920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1791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55059D-AD0B-0ACB-2A9E-6256FE40D3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BB8C6-97DB-8A2D-711C-05C028531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5254" y="286603"/>
            <a:ext cx="6220426" cy="1450757"/>
          </a:xfrm>
        </p:spPr>
        <p:txBody>
          <a:bodyPr/>
          <a:lstStyle/>
          <a:p>
            <a:r>
              <a:rPr lang="en-US" dirty="0"/>
              <a:t>Dati in </a:t>
            </a:r>
            <a:r>
              <a:rPr lang="en-US" dirty="0" err="1"/>
              <a:t>anteprima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AE6FE4-51AC-A375-26D4-827B6D31FE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2110" y="1733935"/>
            <a:ext cx="11129890" cy="4837462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sz="2200" b="1" dirty="0"/>
              <a:t>Tipo di studio: </a:t>
            </a:r>
            <a:r>
              <a:rPr lang="en-US" sz="2200" dirty="0" err="1"/>
              <a:t>multicentrico</a:t>
            </a:r>
            <a:r>
              <a:rPr lang="en-US" sz="2200" dirty="0"/>
              <a:t> </a:t>
            </a:r>
            <a:r>
              <a:rPr lang="en-US" sz="2200" dirty="0" err="1"/>
              <a:t>retrospettivo</a:t>
            </a:r>
            <a:r>
              <a:rPr lang="en-US" sz="2200" dirty="0"/>
              <a:t> (4 </a:t>
            </a:r>
            <a:r>
              <a:rPr lang="en-US" sz="2200" dirty="0" err="1"/>
              <a:t>centri</a:t>
            </a:r>
            <a:r>
              <a:rPr lang="en-US" sz="2200" dirty="0"/>
              <a:t> SICOB </a:t>
            </a:r>
            <a:r>
              <a:rPr lang="en-US" sz="2200" dirty="0" err="1"/>
              <a:t>coinvolti</a:t>
            </a:r>
            <a:r>
              <a:rPr lang="en-US" sz="2200" dirty="0"/>
              <a:t>)</a:t>
            </a:r>
          </a:p>
          <a:p>
            <a:pPr>
              <a:lnSpc>
                <a:spcPct val="150000"/>
              </a:lnSpc>
            </a:pPr>
            <a:r>
              <a:rPr lang="en-US" sz="2200" b="1" dirty="0" err="1"/>
              <a:t>Pazienti</a:t>
            </a:r>
            <a:r>
              <a:rPr lang="en-US" sz="2200" b="1" dirty="0"/>
              <a:t> </a:t>
            </a:r>
            <a:r>
              <a:rPr lang="en-US" sz="2200" b="1" dirty="0" err="1"/>
              <a:t>inclusi</a:t>
            </a:r>
            <a:r>
              <a:rPr lang="en-US" sz="2200" b="1" dirty="0"/>
              <a:t>:</a:t>
            </a:r>
            <a:r>
              <a:rPr lang="en-US" sz="2200" dirty="0"/>
              <a:t> 111 </a:t>
            </a:r>
            <a:r>
              <a:rPr lang="en-US" sz="2200" dirty="0" err="1"/>
              <a:t>pz</a:t>
            </a:r>
            <a:r>
              <a:rPr lang="en-US" sz="2200" dirty="0"/>
              <a:t> con </a:t>
            </a:r>
            <a:r>
              <a:rPr lang="en-US" sz="2200" dirty="0" err="1"/>
              <a:t>obesità</a:t>
            </a:r>
            <a:r>
              <a:rPr lang="en-US" sz="2200" dirty="0"/>
              <a:t> ed </a:t>
            </a:r>
            <a:r>
              <a:rPr lang="en-US" sz="2200" dirty="0" err="1"/>
              <a:t>ernia</a:t>
            </a:r>
            <a:r>
              <a:rPr lang="en-US" sz="2200" dirty="0"/>
              <a:t> </a:t>
            </a:r>
            <a:r>
              <a:rPr lang="en-US" sz="2200" dirty="0" err="1"/>
              <a:t>iatale</a:t>
            </a:r>
            <a:r>
              <a:rPr lang="en-US" sz="2200" dirty="0"/>
              <a:t> </a:t>
            </a:r>
            <a:r>
              <a:rPr lang="en-US" sz="2200" dirty="0" err="1"/>
              <a:t>sottoposti</a:t>
            </a:r>
            <a:r>
              <a:rPr lang="en-US" sz="2200" dirty="0"/>
              <a:t> a sleeve gastrectomy + </a:t>
            </a:r>
            <a:r>
              <a:rPr lang="en-US" sz="2200" dirty="0" err="1"/>
              <a:t>riparazione</a:t>
            </a:r>
            <a:r>
              <a:rPr lang="en-US" sz="2200" dirty="0"/>
              <a:t> </a:t>
            </a:r>
            <a:r>
              <a:rPr lang="en-US" sz="2200" dirty="0" err="1"/>
              <a:t>concomitante</a:t>
            </a:r>
            <a:r>
              <a:rPr lang="en-US" sz="2200" dirty="0"/>
              <a:t> </a:t>
            </a:r>
            <a:r>
              <a:rPr lang="en-US" sz="2200" dirty="0" err="1"/>
              <a:t>dell’ernia</a:t>
            </a:r>
            <a:r>
              <a:rPr lang="en-US" sz="2200" dirty="0"/>
              <a:t> </a:t>
            </a:r>
            <a:r>
              <a:rPr lang="en-US" sz="2200" dirty="0" err="1"/>
              <a:t>iatale</a:t>
            </a:r>
            <a:r>
              <a:rPr lang="en-US" sz="2200" dirty="0"/>
              <a:t> </a:t>
            </a:r>
          </a:p>
          <a:p>
            <a:pPr>
              <a:lnSpc>
                <a:spcPct val="150000"/>
              </a:lnSpc>
            </a:pPr>
            <a:r>
              <a:rPr lang="en-US" sz="2200" b="1" dirty="0" err="1"/>
              <a:t>Obiettivo</a:t>
            </a:r>
            <a:r>
              <a:rPr lang="en-US" sz="2200" b="1" dirty="0"/>
              <a:t> </a:t>
            </a:r>
            <a:r>
              <a:rPr lang="en-US" sz="2200" b="1" dirty="0" err="1"/>
              <a:t>primario</a:t>
            </a:r>
            <a:r>
              <a:rPr lang="en-US" sz="2200" b="1" dirty="0"/>
              <a:t>: </a:t>
            </a:r>
            <a:r>
              <a:rPr lang="it-IT" sz="2200" dirty="0"/>
              <a:t>GERD post-operatorio </a:t>
            </a:r>
            <a:br>
              <a:rPr lang="it-IT" sz="2200" dirty="0"/>
            </a:br>
            <a:r>
              <a:rPr lang="it-IT" sz="2200" dirty="0"/>
              <a:t>(</a:t>
            </a:r>
            <a:r>
              <a:rPr lang="en-US" sz="2200" dirty="0" err="1"/>
              <a:t>definito</a:t>
            </a:r>
            <a:r>
              <a:rPr lang="en-US" sz="2200" dirty="0"/>
              <a:t> per </a:t>
            </a:r>
            <a:r>
              <a:rPr lang="en-US" sz="2200" dirty="0" err="1"/>
              <a:t>sintomatologia</a:t>
            </a:r>
            <a:r>
              <a:rPr lang="en-US" sz="2200" dirty="0"/>
              <a:t>, </a:t>
            </a:r>
            <a:r>
              <a:rPr lang="en-US" sz="2200" dirty="0" err="1"/>
              <a:t>uso</a:t>
            </a:r>
            <a:r>
              <a:rPr lang="en-US" sz="2200" dirty="0"/>
              <a:t> PPI + </a:t>
            </a:r>
            <a:r>
              <a:rPr lang="en-US" sz="2200" dirty="0" err="1"/>
              <a:t>controllo</a:t>
            </a:r>
            <a:r>
              <a:rPr lang="en-US" sz="2200" dirty="0"/>
              <a:t> </a:t>
            </a:r>
            <a:r>
              <a:rPr lang="en-US" sz="2200" dirty="0" err="1"/>
              <a:t>endoscopico</a:t>
            </a:r>
            <a:r>
              <a:rPr lang="en-US" sz="2200" dirty="0"/>
              <a:t> e/o </a:t>
            </a:r>
            <a:r>
              <a:rPr lang="en-US" sz="2200" dirty="0" err="1"/>
              <a:t>rx</a:t>
            </a:r>
            <a:r>
              <a:rPr lang="en-US" sz="2200" dirty="0"/>
              <a:t>)</a:t>
            </a:r>
          </a:p>
          <a:p>
            <a:pPr>
              <a:lnSpc>
                <a:spcPct val="150000"/>
              </a:lnSpc>
            </a:pPr>
            <a:r>
              <a:rPr lang="en-US" sz="2200" b="1" dirty="0" err="1"/>
              <a:t>Obiettivi</a:t>
            </a:r>
            <a:r>
              <a:rPr lang="en-US" sz="2200" b="1" dirty="0"/>
              <a:t> </a:t>
            </a:r>
            <a:r>
              <a:rPr lang="en-US" sz="2200" b="1" dirty="0" err="1"/>
              <a:t>secondari</a:t>
            </a:r>
            <a:r>
              <a:rPr lang="en-US" sz="2200" b="1" dirty="0"/>
              <a:t>: </a:t>
            </a:r>
            <a:r>
              <a:rPr lang="en-US" sz="2200" dirty="0" err="1"/>
              <a:t>recidiva</a:t>
            </a:r>
            <a:r>
              <a:rPr lang="en-US" sz="2200" dirty="0"/>
              <a:t> HH (</a:t>
            </a:r>
            <a:r>
              <a:rPr lang="en-US" sz="2200" dirty="0" err="1"/>
              <a:t>definita</a:t>
            </a:r>
            <a:r>
              <a:rPr lang="en-US" sz="2200" dirty="0"/>
              <a:t> al </a:t>
            </a:r>
            <a:r>
              <a:rPr lang="en-US" sz="2200" dirty="0" err="1"/>
              <a:t>controllo</a:t>
            </a:r>
            <a:r>
              <a:rPr lang="en-US" sz="2200" dirty="0"/>
              <a:t> </a:t>
            </a:r>
            <a:r>
              <a:rPr lang="en-US" sz="2200" dirty="0" err="1"/>
              <a:t>endoscopico</a:t>
            </a:r>
            <a:r>
              <a:rPr lang="en-US" sz="2200" dirty="0"/>
              <a:t> e/o </a:t>
            </a:r>
            <a:r>
              <a:rPr lang="en-US" sz="2200" dirty="0" err="1"/>
              <a:t>rx</a:t>
            </a:r>
            <a:r>
              <a:rPr lang="en-US" sz="2200" dirty="0"/>
              <a:t>)</a:t>
            </a:r>
            <a:r>
              <a:rPr lang="it-IT" sz="2200" dirty="0"/>
              <a:t>, sicurezza e durabilità (complicanze, reinterventi),</a:t>
            </a:r>
            <a:r>
              <a:rPr lang="it-IT" sz="2200" b="1" dirty="0"/>
              <a:t> </a:t>
            </a:r>
            <a:r>
              <a:rPr lang="en-US" sz="2200" dirty="0"/>
              <a:t>calo </a:t>
            </a:r>
            <a:r>
              <a:rPr lang="en-US" sz="2200" dirty="0" err="1"/>
              <a:t>ponderale</a:t>
            </a:r>
            <a:r>
              <a:rPr lang="en-US" sz="2200" dirty="0"/>
              <a:t>, </a:t>
            </a:r>
            <a:r>
              <a:rPr lang="en-US" sz="2200" dirty="0" err="1"/>
              <a:t>fattori</a:t>
            </a:r>
            <a:r>
              <a:rPr lang="en-US" sz="2200" dirty="0"/>
              <a:t> </a:t>
            </a:r>
            <a:r>
              <a:rPr lang="en-US" sz="2200" dirty="0" err="1"/>
              <a:t>tecnici</a:t>
            </a:r>
            <a:r>
              <a:rPr lang="en-US" sz="2200" dirty="0"/>
              <a:t> (</a:t>
            </a:r>
            <a:r>
              <a:rPr lang="en-US" sz="2200" dirty="0" err="1"/>
              <a:t>utilizzo</a:t>
            </a:r>
            <a:r>
              <a:rPr lang="en-US" sz="2200" dirty="0"/>
              <a:t> mesh, </a:t>
            </a:r>
            <a:r>
              <a:rPr lang="en-US" sz="2200" dirty="0" err="1"/>
              <a:t>dimensioni</a:t>
            </a:r>
            <a:r>
              <a:rPr lang="en-US" sz="2200" dirty="0"/>
              <a:t> </a:t>
            </a:r>
            <a:r>
              <a:rPr lang="en-US" sz="2200" dirty="0" err="1"/>
              <a:t>ernia</a:t>
            </a:r>
            <a:r>
              <a:rPr lang="en-US" sz="2200" dirty="0"/>
              <a:t>, </a:t>
            </a:r>
            <a:r>
              <a:rPr lang="en-US" sz="2200" dirty="0" err="1"/>
              <a:t>tipo</a:t>
            </a:r>
            <a:r>
              <a:rPr lang="en-US" sz="2200" dirty="0"/>
              <a:t> suture)</a:t>
            </a:r>
          </a:p>
          <a:p>
            <a:pPr>
              <a:lnSpc>
                <a:spcPct val="150000"/>
              </a:lnSpc>
            </a:pPr>
            <a:r>
              <a:rPr lang="en-US" sz="2200" b="1" dirty="0" err="1"/>
              <a:t>Durata</a:t>
            </a:r>
            <a:r>
              <a:rPr lang="en-US" sz="2200" b="1" dirty="0"/>
              <a:t> follow-up: </a:t>
            </a:r>
            <a:r>
              <a:rPr lang="en-US" sz="2200" dirty="0"/>
              <a:t>10 anni (follow‑up </a:t>
            </a:r>
            <a:r>
              <a:rPr lang="en-US" sz="2200" dirty="0" err="1"/>
              <a:t>totale</a:t>
            </a:r>
            <a:r>
              <a:rPr lang="en-US" sz="2200" dirty="0"/>
              <a:t> di 844,5 person‑years)</a:t>
            </a:r>
          </a:p>
          <a:p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3F1C4F4-706C-10FC-8FF1-72751FE128FF}"/>
              </a:ext>
            </a:extLst>
          </p:cNvPr>
          <p:cNvGrpSpPr/>
          <p:nvPr/>
        </p:nvGrpSpPr>
        <p:grpSpPr>
          <a:xfrm>
            <a:off x="1097280" y="-52823"/>
            <a:ext cx="3424612" cy="1790183"/>
            <a:chOff x="8177294" y="101937"/>
            <a:chExt cx="3837974" cy="2006264"/>
          </a:xfrm>
        </p:grpSpPr>
        <p:pic>
          <p:nvPicPr>
            <p:cNvPr id="3074" name="Picture 2" descr="18+ Thousand Sharing Secret Royalty-Free Images, Stock Photos &amp; Pictures |  Shutterstock">
              <a:extLst>
                <a:ext uri="{FF2B5EF4-FFF2-40B4-BE49-F238E27FC236}">
                  <a16:creationId xmlns:a16="http://schemas.microsoft.com/office/drawing/2014/main" id="{1B9B92BC-53A2-EB2A-5A7F-1CBC1DF487B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582"/>
            <a:stretch>
              <a:fillRect/>
            </a:stretch>
          </p:blipFill>
          <p:spPr bwMode="auto">
            <a:xfrm>
              <a:off x="8177294" y="179755"/>
              <a:ext cx="3837974" cy="19284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B384EDE-7903-8563-3B92-89D8F4BE67A4}"/>
                </a:ext>
              </a:extLst>
            </p:cNvPr>
            <p:cNvSpPr txBox="1"/>
            <p:nvPr/>
          </p:nvSpPr>
          <p:spPr>
            <a:xfrm>
              <a:off x="8746588" y="101937"/>
              <a:ext cx="24090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C000"/>
                  </a:solidFill>
                </a:rPr>
                <a:t>Unpublished data</a:t>
              </a:r>
            </a:p>
          </p:txBody>
        </p:sp>
      </p:grpSp>
      <p:pic>
        <p:nvPicPr>
          <p:cNvPr id="1026" name="Picture 2" descr="FEDERICO II | ESN Napoli">
            <a:extLst>
              <a:ext uri="{FF2B5EF4-FFF2-40B4-BE49-F238E27FC236}">
                <a16:creationId xmlns:a16="http://schemas.microsoft.com/office/drawing/2014/main" id="{3CB4B746-370F-407C-C2D4-FB76601C76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5026" y="666735"/>
            <a:ext cx="1692980" cy="567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DB7CB685-177D-D792-F51B-FB9835C89D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6983" y="86667"/>
            <a:ext cx="1541089" cy="459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Come accedere all'area intranet - ASL VITERBO">
            <a:extLst>
              <a:ext uri="{FF2B5EF4-FFF2-40B4-BE49-F238E27FC236}">
                <a16:creationId xmlns:a16="http://schemas.microsoft.com/office/drawing/2014/main" id="{19C15A06-C463-3202-B47A-7498D84BC7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0" t="24025" r="17299" b="33389"/>
          <a:stretch>
            <a:fillRect/>
          </a:stretch>
        </p:blipFill>
        <p:spPr bwMode="auto">
          <a:xfrm>
            <a:off x="10499020" y="1354434"/>
            <a:ext cx="1692980" cy="534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l logo | ASP | Azienda Sanitaria Locale di Potenza">
            <a:extLst>
              <a:ext uri="{FF2B5EF4-FFF2-40B4-BE49-F238E27FC236}">
                <a16:creationId xmlns:a16="http://schemas.microsoft.com/office/drawing/2014/main" id="{3DE7DAFC-09B7-9DEA-01C6-A02985CF62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0454" y="2009018"/>
            <a:ext cx="2041546" cy="381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3B6181DF-3416-6521-B123-0EB58FDD7E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8031" y="5702233"/>
            <a:ext cx="121920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96313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7D94AF-5353-6E4B-7FDC-732FEF0D4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Analisi</a:t>
            </a:r>
            <a:r>
              <a:rPr lang="en-US" dirty="0"/>
              <a:t> </a:t>
            </a:r>
            <a:r>
              <a:rPr lang="en-US" dirty="0" err="1"/>
              <a:t>descrittiva</a:t>
            </a:r>
            <a:r>
              <a:rPr lang="en-US" dirty="0"/>
              <a:t> del </a:t>
            </a:r>
            <a:r>
              <a:rPr lang="en-US" dirty="0" err="1"/>
              <a:t>campione</a:t>
            </a:r>
            <a:endParaRPr lang="en-US" dirty="0"/>
          </a:p>
        </p:txBody>
      </p:sp>
      <p:pic>
        <p:nvPicPr>
          <p:cNvPr id="4" name="Content Placeholder 7" descr="A diagram of a distribution of different colored lines&#10;&#10;AI-generated content may be incorrect.">
            <a:extLst>
              <a:ext uri="{FF2B5EF4-FFF2-40B4-BE49-F238E27FC236}">
                <a16:creationId xmlns:a16="http://schemas.microsoft.com/office/drawing/2014/main" id="{32E3DE3B-469B-DF04-012B-DCC786F70F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14" b="29968"/>
          <a:stretch>
            <a:fillRect/>
          </a:stretch>
        </p:blipFill>
        <p:spPr>
          <a:xfrm>
            <a:off x="3194403" y="1737360"/>
            <a:ext cx="8997597" cy="4325751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F64DE71-D389-5DF5-3D8F-335FCC56381F}"/>
              </a:ext>
            </a:extLst>
          </p:cNvPr>
          <p:cNvSpPr txBox="1"/>
          <p:nvPr/>
        </p:nvSpPr>
        <p:spPr>
          <a:xfrm>
            <a:off x="281353" y="2330575"/>
            <a:ext cx="260838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/>
              <a:t>Età</a:t>
            </a:r>
            <a:r>
              <a:rPr lang="en-US" sz="2400" b="1" dirty="0"/>
              <a:t> media: </a:t>
            </a:r>
            <a:r>
              <a:rPr lang="en-US" sz="2400" dirty="0"/>
              <a:t>50.1 yrs</a:t>
            </a:r>
          </a:p>
          <a:p>
            <a:pPr>
              <a:lnSpc>
                <a:spcPct val="150000"/>
              </a:lnSpc>
            </a:pPr>
            <a:r>
              <a:rPr lang="en-US" sz="2400" b="1" dirty="0"/>
              <a:t>Pre-op BMI: </a:t>
            </a:r>
            <a:r>
              <a:rPr lang="en-US" sz="2400" dirty="0"/>
              <a:t>42.7</a:t>
            </a:r>
          </a:p>
          <a:p>
            <a:pPr>
              <a:lnSpc>
                <a:spcPct val="150000"/>
              </a:lnSpc>
            </a:pPr>
            <a:r>
              <a:rPr lang="en-US" sz="2400" b="1" dirty="0"/>
              <a:t>FU medio: </a:t>
            </a:r>
            <a:r>
              <a:rPr lang="en-US" sz="2400" dirty="0"/>
              <a:t>93 </a:t>
            </a:r>
            <a:r>
              <a:rPr lang="en-US" sz="2400" dirty="0" err="1"/>
              <a:t>mesi</a:t>
            </a:r>
            <a:r>
              <a:rPr lang="en-US" sz="2400" dirty="0"/>
              <a:t> (min 60 – max 140)</a:t>
            </a:r>
          </a:p>
          <a:p>
            <a:pPr>
              <a:lnSpc>
                <a:spcPct val="150000"/>
              </a:lnSpc>
            </a:pPr>
            <a:r>
              <a:rPr lang="en-US" sz="2400" b="1" dirty="0"/>
              <a:t>BMI al FU: </a:t>
            </a:r>
            <a:r>
              <a:rPr lang="en-US" sz="2400" dirty="0"/>
              <a:t>29.1</a:t>
            </a: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0DD9D5-8800-8B48-EEBF-EA4FB53BAE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9543" y="104834"/>
            <a:ext cx="121920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08874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screenshot of a graph&#10;&#10;AI-generated content may be incorrect.">
            <a:extLst>
              <a:ext uri="{FF2B5EF4-FFF2-40B4-BE49-F238E27FC236}">
                <a16:creationId xmlns:a16="http://schemas.microsoft.com/office/drawing/2014/main" id="{A43EDD45-1411-B28F-5045-E4DE64796C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92173"/>
            <a:ext cx="7942385" cy="3448567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6137410-84B9-805D-FA31-43A7BB57D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Outcome </a:t>
            </a:r>
            <a:r>
              <a:rPr lang="en-US" dirty="0" err="1"/>
              <a:t>secondari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627C86-BBC3-886A-17FF-66C2683A42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5851" y="2395438"/>
            <a:ext cx="4296149" cy="314530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958C2A2-81F6-810B-50DD-8275203685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8031" y="5702233"/>
            <a:ext cx="121920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277646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Blu cal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2167526_TF33476885.potx" id="{67A3B757-088A-4997-AD47-EBBB609AAF73}" vid="{61F4B085-7BC3-43AB-AFF0-C8B68BB76BF9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4E879E6-8FFE-4154-8F2A-F7518B89B376}">
  <ds:schemaRefs>
    <ds:schemaRef ds:uri="http://www.w3.org/XML/1998/namespace"/>
    <ds:schemaRef ds:uri="http://purl.org/dc/terms/"/>
    <ds:schemaRef ds:uri="71af3243-3dd4-4a8d-8c0d-dd76da1f02a5"/>
    <ds:schemaRef ds:uri="http://schemas.openxmlformats.org/package/2006/metadata/core-properties"/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purl.org/dc/elements/1.1/"/>
    <ds:schemaRef ds:uri="16c05727-aa75-4e4a-9b5f-8a80a1165891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A941CA7C-A0BF-44EF-B2E5-7539C3B9B0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E0A2CB4-6869-426F-8BC4-A32C90CBE26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Presentazione classica per assemblea generale aziendale</Template>
  <TotalTime>1717</TotalTime>
  <Words>2421</Words>
  <Application>Microsoft Office PowerPoint</Application>
  <PresentationFormat>Widescreen</PresentationFormat>
  <Paragraphs>157</Paragraphs>
  <Slides>14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BlinkMacSystemFont</vt:lpstr>
      <vt:lpstr>Calibri</vt:lpstr>
      <vt:lpstr>fkGroteskNeue</vt:lpstr>
      <vt:lpstr>Times New Roman</vt:lpstr>
      <vt:lpstr>Wingdings</vt:lpstr>
      <vt:lpstr>RetrospectVTI</vt:lpstr>
      <vt:lpstr>MALATTIA DA REFLUSSO GASTROESOFAGEO ED ERNIA IATALE NEL PAZIENTE CON OBESITÀ.   FACCIAMO CHIAREZZA?</vt:lpstr>
      <vt:lpstr>Sleeve, GERD ed ernia iatale: un equilibrio complesso</vt:lpstr>
      <vt:lpstr>PowerPoint Presentation</vt:lpstr>
      <vt:lpstr>Concomitant hiatal hernia repair nella sleeve: prevenire il reflusso, preservare il risultato</vt:lpstr>
      <vt:lpstr>La variabilità dei tassi di GERD e HH post-sleeve: un problema metodologico </vt:lpstr>
      <vt:lpstr>PowerPoint Presentation</vt:lpstr>
      <vt:lpstr>Dati in anteprima</vt:lpstr>
      <vt:lpstr>Analisi descrittiva del campione</vt:lpstr>
      <vt:lpstr>Outcome secondari</vt:lpstr>
      <vt:lpstr>Analisi complicanze</vt:lpstr>
      <vt:lpstr>Obiettivo primario – GERD post-op</vt:lpstr>
      <vt:lpstr>Recidiva HH</vt:lpstr>
      <vt:lpstr>Conclusioni</vt:lpstr>
      <vt:lpstr>Grazie!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 29-30 aprile Primo Corso ACCADEMIA SICOB Direttori: M. De Luca - M.A. Zappa</dc:title>
  <dc:creator>Eliana Rispoli</dc:creator>
  <cp:lastModifiedBy>Francesco Maria Carrano</cp:lastModifiedBy>
  <cp:revision>72</cp:revision>
  <dcterms:created xsi:type="dcterms:W3CDTF">2022-02-27T17:36:31Z</dcterms:created>
  <dcterms:modified xsi:type="dcterms:W3CDTF">2025-10-29T16:55:26Z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